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2" r:id="rId3"/>
    <p:sldId id="283" r:id="rId4"/>
    <p:sldId id="257"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4"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2010" y="-7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858969-E202-4E66-A3F3-0DC49AA9510F}" type="datetimeFigureOut">
              <a:rPr lang="de-DE" smtClean="0"/>
              <a:t>13.03.2019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85467-FD0B-445B-8B5A-45A6F5277652}" type="slidenum">
              <a:rPr lang="de-DE" smtClean="0"/>
              <a:t>‹Nr.›</a:t>
            </a:fld>
            <a:endParaRPr lang="de-DE"/>
          </a:p>
        </p:txBody>
      </p:sp>
    </p:spTree>
    <p:extLst>
      <p:ext uri="{BB962C8B-B14F-4D97-AF65-F5344CB8AC3E}">
        <p14:creationId xmlns:p14="http://schemas.microsoft.com/office/powerpoint/2010/main" val="73628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D31AEFA-2CDB-41B0-B292-E4089D62F5D7}" type="datetime1">
              <a:rPr lang="de-DE" smtClean="0"/>
              <a:t>13.03.2019</a:t>
            </a:fld>
            <a:endParaRPr lang="de-DE"/>
          </a:p>
        </p:txBody>
      </p:sp>
      <p:sp>
        <p:nvSpPr>
          <p:cNvPr id="5" name="Fußzeilenplatzhalter 4"/>
          <p:cNvSpPr>
            <a:spLocks noGrp="1"/>
          </p:cNvSpPr>
          <p:nvPr>
            <p:ph type="ftr" sz="quarter" idx="11"/>
          </p:nvPr>
        </p:nvSpPr>
        <p:spPr/>
        <p:txBody>
          <a:bodyPr/>
          <a:lstStyle/>
          <a:p>
            <a:r>
              <a:rPr lang="de-DE" smtClean="0"/>
              <a:t>Eingliederungshilfe und Bedarfsermittlung - R. Richard, Stendal 07.03.18</a:t>
            </a:r>
            <a:endParaRPr lang="de-DE"/>
          </a:p>
        </p:txBody>
      </p:sp>
      <p:sp>
        <p:nvSpPr>
          <p:cNvPr id="6" name="Foliennummernplatzhalter 5"/>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188316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1C961F5-DB44-4048-A4AF-DC70C2EE6046}" type="datetime1">
              <a:rPr lang="de-DE" smtClean="0"/>
              <a:t>13.03.2019</a:t>
            </a:fld>
            <a:endParaRPr lang="de-DE"/>
          </a:p>
        </p:txBody>
      </p:sp>
      <p:sp>
        <p:nvSpPr>
          <p:cNvPr id="5" name="Fußzeilenplatzhalter 4"/>
          <p:cNvSpPr>
            <a:spLocks noGrp="1"/>
          </p:cNvSpPr>
          <p:nvPr>
            <p:ph type="ftr" sz="quarter" idx="11"/>
          </p:nvPr>
        </p:nvSpPr>
        <p:spPr/>
        <p:txBody>
          <a:bodyPr/>
          <a:lstStyle/>
          <a:p>
            <a:r>
              <a:rPr lang="de-DE" smtClean="0"/>
              <a:t>Eingliederungshilfe und Bedarfsermittlung - R. Richard, Stendal 07.03.18</a:t>
            </a:r>
            <a:endParaRPr lang="de-DE"/>
          </a:p>
        </p:txBody>
      </p:sp>
      <p:sp>
        <p:nvSpPr>
          <p:cNvPr id="6" name="Foliennummernplatzhalter 5"/>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288446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E8E4FAA-4BDB-4A8E-9830-E92C35928936}" type="datetime1">
              <a:rPr lang="de-DE" smtClean="0"/>
              <a:t>13.03.2019</a:t>
            </a:fld>
            <a:endParaRPr lang="de-DE"/>
          </a:p>
        </p:txBody>
      </p:sp>
      <p:sp>
        <p:nvSpPr>
          <p:cNvPr id="5" name="Fußzeilenplatzhalter 4"/>
          <p:cNvSpPr>
            <a:spLocks noGrp="1"/>
          </p:cNvSpPr>
          <p:nvPr>
            <p:ph type="ftr" sz="quarter" idx="11"/>
          </p:nvPr>
        </p:nvSpPr>
        <p:spPr/>
        <p:txBody>
          <a:bodyPr/>
          <a:lstStyle/>
          <a:p>
            <a:r>
              <a:rPr lang="de-DE" smtClean="0"/>
              <a:t>Eingliederungshilfe und Bedarfsermittlung - R. Richard, Stendal 07.03.18</a:t>
            </a:r>
            <a:endParaRPr lang="de-DE"/>
          </a:p>
        </p:txBody>
      </p:sp>
      <p:sp>
        <p:nvSpPr>
          <p:cNvPr id="6" name="Foliennummernplatzhalter 5"/>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83903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83CF4D2-9F23-4AC0-AA8A-CD2B4AEFAA97}" type="datetime1">
              <a:rPr lang="de-DE" smtClean="0"/>
              <a:t>13.03.2019</a:t>
            </a:fld>
            <a:endParaRPr lang="de-DE"/>
          </a:p>
        </p:txBody>
      </p:sp>
      <p:sp>
        <p:nvSpPr>
          <p:cNvPr id="5" name="Fußzeilenplatzhalter 4"/>
          <p:cNvSpPr>
            <a:spLocks noGrp="1"/>
          </p:cNvSpPr>
          <p:nvPr>
            <p:ph type="ftr" sz="quarter" idx="11"/>
          </p:nvPr>
        </p:nvSpPr>
        <p:spPr/>
        <p:txBody>
          <a:bodyPr/>
          <a:lstStyle/>
          <a:p>
            <a:r>
              <a:rPr lang="de-DE" smtClean="0"/>
              <a:t>Eingliederungshilfe und Bedarfsermittlung - R. Richard, Stendal 07.03.18</a:t>
            </a:r>
            <a:endParaRPr lang="de-DE"/>
          </a:p>
        </p:txBody>
      </p:sp>
      <p:sp>
        <p:nvSpPr>
          <p:cNvPr id="6" name="Foliennummernplatzhalter 5"/>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256721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6A9E903-F401-421B-8263-EF87CFAFB30D}" type="datetime1">
              <a:rPr lang="de-DE" smtClean="0"/>
              <a:t>13.03.2019</a:t>
            </a:fld>
            <a:endParaRPr lang="de-DE"/>
          </a:p>
        </p:txBody>
      </p:sp>
      <p:sp>
        <p:nvSpPr>
          <p:cNvPr id="5" name="Fußzeilenplatzhalter 4"/>
          <p:cNvSpPr>
            <a:spLocks noGrp="1"/>
          </p:cNvSpPr>
          <p:nvPr>
            <p:ph type="ftr" sz="quarter" idx="11"/>
          </p:nvPr>
        </p:nvSpPr>
        <p:spPr/>
        <p:txBody>
          <a:bodyPr/>
          <a:lstStyle/>
          <a:p>
            <a:r>
              <a:rPr lang="de-DE" smtClean="0"/>
              <a:t>Eingliederungshilfe und Bedarfsermittlung - R. Richard, Stendal 07.03.18</a:t>
            </a:r>
            <a:endParaRPr lang="de-DE"/>
          </a:p>
        </p:txBody>
      </p:sp>
      <p:sp>
        <p:nvSpPr>
          <p:cNvPr id="6" name="Foliennummernplatzhalter 5"/>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150321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8B51EE6-BDF4-4623-8661-E26B23C92331}" type="datetime1">
              <a:rPr lang="de-DE" smtClean="0"/>
              <a:t>13.03.2019</a:t>
            </a:fld>
            <a:endParaRPr lang="de-DE"/>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
        <p:nvSpPr>
          <p:cNvPr id="7" name="Foliennummernplatzhalter 6"/>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221753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04C7008-FE9A-4470-87AA-F3DD14AFD87C}" type="datetime1">
              <a:rPr lang="de-DE" smtClean="0"/>
              <a:t>13.03.2019</a:t>
            </a:fld>
            <a:endParaRPr lang="de-DE"/>
          </a:p>
        </p:txBody>
      </p:sp>
      <p:sp>
        <p:nvSpPr>
          <p:cNvPr id="8" name="Fußzeilenplatzhalter 7"/>
          <p:cNvSpPr>
            <a:spLocks noGrp="1"/>
          </p:cNvSpPr>
          <p:nvPr>
            <p:ph type="ftr" sz="quarter" idx="11"/>
          </p:nvPr>
        </p:nvSpPr>
        <p:spPr/>
        <p:txBody>
          <a:bodyPr/>
          <a:lstStyle/>
          <a:p>
            <a:r>
              <a:rPr lang="de-DE" smtClean="0"/>
              <a:t>Eingliederungshilfe und Bedarfsermittlung - R. Richard, Stendal 07.03.18</a:t>
            </a:r>
            <a:endParaRPr lang="de-DE"/>
          </a:p>
        </p:txBody>
      </p:sp>
      <p:sp>
        <p:nvSpPr>
          <p:cNvPr id="9" name="Foliennummernplatzhalter 8"/>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292802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82CCEE4-40B9-45FC-9AC0-4DBAED9B7CF0}" type="datetime1">
              <a:rPr lang="de-DE" smtClean="0"/>
              <a:t>13.03.2019</a:t>
            </a:fld>
            <a:endParaRPr lang="de-DE"/>
          </a:p>
        </p:txBody>
      </p:sp>
      <p:sp>
        <p:nvSpPr>
          <p:cNvPr id="4" name="Fußzeilenplatzhalter 3"/>
          <p:cNvSpPr>
            <a:spLocks noGrp="1"/>
          </p:cNvSpPr>
          <p:nvPr>
            <p:ph type="ftr" sz="quarter" idx="11"/>
          </p:nvPr>
        </p:nvSpPr>
        <p:spPr/>
        <p:txBody>
          <a:bodyPr/>
          <a:lstStyle/>
          <a:p>
            <a:r>
              <a:rPr lang="de-DE" smtClean="0"/>
              <a:t>Eingliederungshilfe und Bedarfsermittlung - R. Richard, Stendal 07.03.18</a:t>
            </a:r>
            <a:endParaRPr lang="de-DE"/>
          </a:p>
        </p:txBody>
      </p:sp>
      <p:sp>
        <p:nvSpPr>
          <p:cNvPr id="5" name="Foliennummernplatzhalter 4"/>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391450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05169AA-5EEB-4A94-B644-A696439ED375}" type="datetime1">
              <a:rPr lang="de-DE" smtClean="0"/>
              <a:t>13.03.2019</a:t>
            </a:fld>
            <a:endParaRPr lang="de-DE"/>
          </a:p>
        </p:txBody>
      </p:sp>
      <p:sp>
        <p:nvSpPr>
          <p:cNvPr id="3" name="Fußzeilenplatzhalter 2"/>
          <p:cNvSpPr>
            <a:spLocks noGrp="1"/>
          </p:cNvSpPr>
          <p:nvPr>
            <p:ph type="ftr" sz="quarter" idx="11"/>
          </p:nvPr>
        </p:nvSpPr>
        <p:spPr/>
        <p:txBody>
          <a:bodyPr/>
          <a:lstStyle/>
          <a:p>
            <a:r>
              <a:rPr lang="de-DE" smtClean="0"/>
              <a:t>Eingliederungshilfe und Bedarfsermittlung - R. Richard, Stendal 07.03.18</a:t>
            </a:r>
            <a:endParaRPr lang="de-DE"/>
          </a:p>
        </p:txBody>
      </p:sp>
      <p:sp>
        <p:nvSpPr>
          <p:cNvPr id="4" name="Foliennummernplatzhalter 3"/>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275155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6F31305-5D31-4EA1-83A5-9FB0E4F5FDB2}" type="datetime1">
              <a:rPr lang="de-DE" smtClean="0"/>
              <a:t>13.03.2019</a:t>
            </a:fld>
            <a:endParaRPr lang="de-DE"/>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
        <p:nvSpPr>
          <p:cNvPr id="7" name="Foliennummernplatzhalter 6"/>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11596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C206878-04AB-45D7-8448-39BD803594F0}" type="datetime1">
              <a:rPr lang="de-DE" smtClean="0"/>
              <a:t>13.03.2019</a:t>
            </a:fld>
            <a:endParaRPr lang="de-DE"/>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
        <p:nvSpPr>
          <p:cNvPr id="7" name="Foliennummernplatzhalter 6"/>
          <p:cNvSpPr>
            <a:spLocks noGrp="1"/>
          </p:cNvSpPr>
          <p:nvPr>
            <p:ph type="sldNum" sz="quarter" idx="12"/>
          </p:nvPr>
        </p:nvSpPr>
        <p:spPr/>
        <p:txBody>
          <a:bodyPr/>
          <a:lstStyle/>
          <a:p>
            <a:fld id="{1CAA4AC1-40F5-4B06-A5CA-BB4AB5DEB6BF}" type="slidenum">
              <a:rPr lang="de-DE" smtClean="0"/>
              <a:t>‹Nr.›</a:t>
            </a:fld>
            <a:endParaRPr lang="de-DE"/>
          </a:p>
        </p:txBody>
      </p:sp>
    </p:spTree>
    <p:extLst>
      <p:ext uri="{BB962C8B-B14F-4D97-AF65-F5344CB8AC3E}">
        <p14:creationId xmlns:p14="http://schemas.microsoft.com/office/powerpoint/2010/main" val="259288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C4A35-C38B-4E8C-AC56-494A98630F9B}" type="datetime1">
              <a:rPr lang="de-DE" smtClean="0"/>
              <a:t>13.03.2019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Eingliederungshilfe und Bedarfsermittlung - R. Richard, Stendal 07.03.18</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4AC1-40F5-4B06-A5CA-BB4AB5DEB6BF}" type="slidenum">
              <a:rPr lang="de-DE" smtClean="0"/>
              <a:t>‹Nr.›</a:t>
            </a:fld>
            <a:endParaRPr lang="de-DE"/>
          </a:p>
        </p:txBody>
      </p:sp>
    </p:spTree>
    <p:extLst>
      <p:ext uri="{BB962C8B-B14F-4D97-AF65-F5344CB8AC3E}">
        <p14:creationId xmlns:p14="http://schemas.microsoft.com/office/powerpoint/2010/main" val="1254099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188640"/>
            <a:ext cx="8280920" cy="1224136"/>
          </a:xfrm>
        </p:spPr>
        <p:txBody>
          <a:bodyPr>
            <a:normAutofit fontScale="90000"/>
          </a:bodyPr>
          <a:lstStyle/>
          <a:p>
            <a:r>
              <a:rPr lang="de-DE" dirty="0"/>
              <a:t>ICF Anwenderkonferenz 2019 </a:t>
            </a:r>
            <a:r>
              <a:rPr lang="de-DE" dirty="0" smtClean="0"/>
              <a:t/>
            </a:r>
            <a:br>
              <a:rPr lang="de-DE" dirty="0" smtClean="0"/>
            </a:br>
            <a:r>
              <a:rPr lang="de-DE" dirty="0" smtClean="0"/>
              <a:t>7</a:t>
            </a:r>
            <a:r>
              <a:rPr lang="de-DE" dirty="0"/>
              <a:t>. und 8. März 2019, Campus </a:t>
            </a:r>
            <a:r>
              <a:rPr lang="de-DE" dirty="0" smtClean="0"/>
              <a:t>Stendal</a:t>
            </a:r>
            <a:endParaRPr lang="de-DE" dirty="0"/>
          </a:p>
        </p:txBody>
      </p:sp>
      <p:sp>
        <p:nvSpPr>
          <p:cNvPr id="5" name="Inhaltsplatzhalter 4"/>
          <p:cNvSpPr>
            <a:spLocks noGrp="1"/>
          </p:cNvSpPr>
          <p:nvPr>
            <p:ph idx="1"/>
          </p:nvPr>
        </p:nvSpPr>
        <p:spPr>
          <a:xfrm>
            <a:off x="251520" y="2348880"/>
            <a:ext cx="8904312" cy="4389476"/>
          </a:xfrm>
        </p:spPr>
        <p:txBody>
          <a:bodyPr>
            <a:normAutofit/>
          </a:bodyPr>
          <a:lstStyle/>
          <a:p>
            <a:pPr marL="0" lvl="0" indent="0">
              <a:buNone/>
            </a:pPr>
            <a:r>
              <a:rPr lang="de-DE" dirty="0"/>
              <a:t>10.45 – 11.10 Uhr </a:t>
            </a:r>
            <a:endParaRPr lang="de-DE" dirty="0" smtClean="0"/>
          </a:p>
          <a:p>
            <a:pPr marL="0" lvl="0" indent="0">
              <a:buNone/>
            </a:pPr>
            <a:r>
              <a:rPr lang="de-DE" dirty="0" smtClean="0"/>
              <a:t>Eingliederungshilfe / </a:t>
            </a:r>
            <a:r>
              <a:rPr lang="de-DE" dirty="0"/>
              <a:t>Bedarfsermittlung </a:t>
            </a:r>
            <a:endParaRPr lang="de-DE" dirty="0" smtClean="0"/>
          </a:p>
          <a:p>
            <a:pPr marL="0" lvl="0" indent="0">
              <a:buNone/>
            </a:pPr>
            <a:endParaRPr lang="de-DE" dirty="0"/>
          </a:p>
          <a:p>
            <a:pPr marL="0" lvl="0" indent="0">
              <a:buNone/>
            </a:pPr>
            <a:r>
              <a:rPr lang="de-DE" dirty="0" smtClean="0"/>
              <a:t>ROBERT </a:t>
            </a:r>
            <a:r>
              <a:rPr lang="de-DE" dirty="0"/>
              <a:t>RICHARD, </a:t>
            </a:r>
            <a:endParaRPr lang="de-DE" dirty="0" smtClean="0"/>
          </a:p>
          <a:p>
            <a:pPr marL="0" lvl="0" indent="0">
              <a:buNone/>
            </a:pPr>
            <a:r>
              <a:rPr lang="de-DE" dirty="0" smtClean="0"/>
              <a:t>Ministerium </a:t>
            </a:r>
            <a:r>
              <a:rPr lang="de-DE" dirty="0"/>
              <a:t>für Arbeit, Soziales und Integration, Land Sachsen-Anhalt </a:t>
            </a:r>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803068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t>d) konsensorientiert:</a:t>
            </a:r>
            <a:endParaRPr lang="de-DE" sz="3200" dirty="0"/>
          </a:p>
        </p:txBody>
      </p:sp>
      <p:sp>
        <p:nvSpPr>
          <p:cNvPr id="5" name="Inhaltsplatzhalter 4"/>
          <p:cNvSpPr>
            <a:spLocks noGrp="1"/>
          </p:cNvSpPr>
          <p:nvPr>
            <p:ph idx="1"/>
          </p:nvPr>
        </p:nvSpPr>
        <p:spPr>
          <a:xfrm>
            <a:off x="179512" y="1412776"/>
            <a:ext cx="8784976" cy="4824536"/>
          </a:xfrm>
        </p:spPr>
        <p:txBody>
          <a:bodyPr>
            <a:normAutofit fontScale="92500" lnSpcReduction="10000"/>
          </a:bodyPr>
          <a:lstStyle/>
          <a:p>
            <a:pPr marL="0" indent="0">
              <a:buNone/>
            </a:pPr>
            <a:r>
              <a:rPr lang="de-DE" dirty="0" smtClean="0"/>
              <a:t>Bei unterschiedlichen </a:t>
            </a:r>
            <a:r>
              <a:rPr lang="de-DE" dirty="0"/>
              <a:t>Auffassungen zum Bedarf oder über Ziel, Art und Umfang der Leistungen, </a:t>
            </a:r>
            <a:r>
              <a:rPr lang="de-DE" dirty="0" smtClean="0"/>
              <a:t>ist </a:t>
            </a:r>
            <a:r>
              <a:rPr lang="de-DE" dirty="0"/>
              <a:t>darauf hinzuwirken, dass eine konsentierte Entscheidung unter Beteiligung </a:t>
            </a:r>
            <a:r>
              <a:rPr lang="de-DE" dirty="0" smtClean="0"/>
              <a:t>der leistungsberechtigten Person erreicht </a:t>
            </a:r>
            <a:r>
              <a:rPr lang="de-DE" dirty="0"/>
              <a:t>wird. Hierzu eignet </a:t>
            </a:r>
            <a:r>
              <a:rPr lang="de-DE" dirty="0" smtClean="0"/>
              <a:t>sich die </a:t>
            </a:r>
            <a:r>
              <a:rPr lang="de-DE" dirty="0"/>
              <a:t>Gesamtplan- </a:t>
            </a:r>
            <a:r>
              <a:rPr lang="de-DE" dirty="0" smtClean="0"/>
              <a:t>bzw. Teilhabeplankonferenz</a:t>
            </a:r>
            <a:r>
              <a:rPr lang="de-DE" dirty="0"/>
              <a:t>. </a:t>
            </a:r>
            <a:endParaRPr lang="de-DE" dirty="0" smtClean="0"/>
          </a:p>
          <a:p>
            <a:pPr marL="0" indent="0">
              <a:buNone/>
            </a:pPr>
            <a:r>
              <a:rPr lang="de-DE" dirty="0" smtClean="0"/>
              <a:t>Sollte </a:t>
            </a:r>
            <a:r>
              <a:rPr lang="de-DE" dirty="0"/>
              <a:t>eine Einigung nicht möglich sein, so entscheidet der Träger der Eingliederungshilfe abschließend über den festgestellten Bedarf sowie über Ziel, Art und Umfang der Leistungen und er erlässt den Verwaltungsakt über die Leistungen. </a:t>
            </a:r>
          </a:p>
          <a:p>
            <a:pPr marL="0" lv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702612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a:t>e</a:t>
            </a:r>
            <a:r>
              <a:rPr lang="de-DE" sz="3200" b="1" dirty="0" smtClean="0"/>
              <a:t>) individuell</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pPr marL="0" lvl="0" indent="0">
              <a:buNone/>
            </a:pPr>
            <a:r>
              <a:rPr lang="de-DE" dirty="0" smtClean="0"/>
              <a:t>Das Gesamtplanverfahren ist auf die </a:t>
            </a:r>
            <a:r>
              <a:rPr lang="de-DE" b="1" dirty="0" smtClean="0"/>
              <a:t>individuellen Bedarfe</a:t>
            </a:r>
            <a:r>
              <a:rPr lang="de-DE" dirty="0" smtClean="0"/>
              <a:t> des Menschen mit Behinderungen ausgerichtet. Es erfolgt </a:t>
            </a:r>
            <a:r>
              <a:rPr lang="de-DE" b="1" dirty="0" smtClean="0"/>
              <a:t>personenzentriert</a:t>
            </a:r>
            <a:r>
              <a:rPr lang="de-DE" dirty="0" smtClean="0"/>
              <a:t>.</a:t>
            </a: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3682660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t>f) lebensweltbezogen</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pPr marL="0" indent="0">
              <a:buNone/>
            </a:pPr>
            <a:r>
              <a:rPr lang="de-DE" dirty="0" smtClean="0"/>
              <a:t>Darunter </a:t>
            </a:r>
            <a:r>
              <a:rPr lang="de-DE" dirty="0"/>
              <a:t>ist der Bezug zu den </a:t>
            </a:r>
            <a:r>
              <a:rPr lang="de-DE" b="1" dirty="0"/>
              <a:t>aktuellen Lebensverhältnissen eines Menschen </a:t>
            </a:r>
            <a:r>
              <a:rPr lang="de-DE" dirty="0"/>
              <a:t>zu verstehen, also zum Beispiel familiäre und andere soziale Beziehungen, individuelle Lebensbedingungen, Alltagserfahrungen und- Hintergründe. Insofern sind die </a:t>
            </a:r>
            <a:r>
              <a:rPr lang="de-DE" b="1" dirty="0"/>
              <a:t>konkreten und individuellen Alltagsbezüge </a:t>
            </a:r>
            <a:r>
              <a:rPr lang="de-DE" dirty="0"/>
              <a:t>zu berücksichtigen.</a:t>
            </a:r>
          </a:p>
          <a:p>
            <a:pPr marL="0" lv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394343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t>g) sozialraumorientiert</a:t>
            </a:r>
            <a:endParaRPr lang="de-DE" sz="3200" dirty="0"/>
          </a:p>
        </p:txBody>
      </p:sp>
      <p:sp>
        <p:nvSpPr>
          <p:cNvPr id="5" name="Inhaltsplatzhalter 4"/>
          <p:cNvSpPr>
            <a:spLocks noGrp="1"/>
          </p:cNvSpPr>
          <p:nvPr>
            <p:ph idx="1"/>
          </p:nvPr>
        </p:nvSpPr>
        <p:spPr>
          <a:xfrm>
            <a:off x="467544" y="1412776"/>
            <a:ext cx="8208912" cy="4824536"/>
          </a:xfrm>
        </p:spPr>
        <p:txBody>
          <a:bodyPr>
            <a:normAutofit/>
          </a:bodyPr>
          <a:lstStyle/>
          <a:p>
            <a:pPr marL="0" indent="0">
              <a:buNone/>
            </a:pPr>
            <a:r>
              <a:rPr lang="de-DE" dirty="0" smtClean="0"/>
              <a:t>Der </a:t>
            </a:r>
            <a:r>
              <a:rPr lang="de-DE" dirty="0"/>
              <a:t>Sozialraum und seine Ressourcen sind bei der Bedarfsermittlung und -feststellung zu berücksichtigen, sowohl in der Form der Barrieren, die ein Sozialraum beinhalten kann (z.B. fehlender ÖPNV, fehlende Angebote), als auch in seinen Förderfaktoren (etwa funktionierendes Quartier, ausreichende Einkaufsmöglichkeiten, Gelegenheiten zur Freizeitgestaltung).</a:t>
            </a:r>
          </a:p>
          <a:p>
            <a:pPr marL="0" lv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1420267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t>h) zielorientiert</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pPr marL="0" lvl="0" indent="0">
              <a:buNone/>
            </a:pPr>
            <a:r>
              <a:rPr lang="de-DE" dirty="0"/>
              <a:t>Die Leistungen der Eingliederungshilfe sind – wie alle Rehabilitationsleistungen – mit </a:t>
            </a:r>
            <a:r>
              <a:rPr lang="de-DE" b="1" dirty="0"/>
              <a:t>Teilhabezielen und Zielerreichungskriterien</a:t>
            </a:r>
            <a:r>
              <a:rPr lang="de-DE" dirty="0"/>
              <a:t> zu verbinden, die mit Hilfe der Leistungen prognostisch zu erreichen sind. Dies können sowohl </a:t>
            </a:r>
            <a:r>
              <a:rPr lang="de-DE" b="1" dirty="0"/>
              <a:t>Förderziele</a:t>
            </a:r>
            <a:r>
              <a:rPr lang="de-DE" dirty="0"/>
              <a:t> als auch </a:t>
            </a:r>
            <a:r>
              <a:rPr lang="de-DE" b="1" dirty="0"/>
              <a:t>Erhaltungsziele</a:t>
            </a:r>
            <a:r>
              <a:rPr lang="de-DE" dirty="0"/>
              <a:t> sein. Diese Ziele können in einer </a:t>
            </a:r>
            <a:r>
              <a:rPr lang="de-DE" b="1" dirty="0"/>
              <a:t>Teilhabezielvereinbarung</a:t>
            </a:r>
            <a:r>
              <a:rPr lang="de-DE" dirty="0"/>
              <a:t> vereinbart werden. </a:t>
            </a:r>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1185437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a:latin typeface="Calibri" panose="020F0502020204030204" pitchFamily="34" charset="0"/>
                <a:ea typeface="Calibri" panose="020F0502020204030204" pitchFamily="34" charset="0"/>
                <a:cs typeface="Times New Roman" panose="02020603050405020304" pitchFamily="18" charset="0"/>
              </a:rPr>
              <a:t>Instrumente der Bedarfsermittlung (§ 118 SGB IX)</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r>
              <a:rPr lang="de-DE" dirty="0"/>
              <a:t>Die </a:t>
            </a:r>
            <a:r>
              <a:rPr lang="de-DE" b="1" dirty="0"/>
              <a:t>Bedarfsermittlung ist unverzichtbarer Baustein des Gesamtplanverfahrens</a:t>
            </a:r>
            <a:r>
              <a:rPr lang="de-DE" dirty="0"/>
              <a:t> und damit die grundlegende Voraussetzung für die Planung der Leistungen. </a:t>
            </a:r>
          </a:p>
          <a:p>
            <a:r>
              <a:rPr lang="de-DE" b="1" dirty="0"/>
              <a:t>Der Bundesgesetzgeber hat bewusst auf die Vorgabe eines einheitlichen Instrumentes verzichtet.</a:t>
            </a:r>
            <a:r>
              <a:rPr lang="de-DE" dirty="0"/>
              <a:t> Damit ist es möglich, bestehende und erprobte Instrumente zur Bedarfsermittlung landesspezifisch (weiter) zu entwickeln.</a:t>
            </a:r>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698994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latin typeface="Calibri" panose="020F0502020204030204" pitchFamily="34" charset="0"/>
                <a:ea typeface="Calibri" panose="020F0502020204030204" pitchFamily="34" charset="0"/>
                <a:cs typeface="Times New Roman" panose="02020603050405020304" pitchFamily="18" charset="0"/>
              </a:rPr>
              <a:t>Anforderungen an Instrumente </a:t>
            </a:r>
            <a:r>
              <a:rPr lang="de-DE" sz="3200" b="1" dirty="0">
                <a:latin typeface="Calibri" panose="020F0502020204030204" pitchFamily="34" charset="0"/>
                <a:ea typeface="Calibri" panose="020F0502020204030204" pitchFamily="34" charset="0"/>
                <a:cs typeface="Times New Roman" panose="02020603050405020304" pitchFamily="18" charset="0"/>
              </a:rPr>
              <a:t>der Bedarfsermittlung </a:t>
            </a:r>
            <a:r>
              <a:rPr lang="de-DE" sz="3200" b="1" dirty="0" smtClean="0">
                <a:latin typeface="Calibri" panose="020F0502020204030204" pitchFamily="34" charset="0"/>
                <a:ea typeface="Calibri" panose="020F0502020204030204" pitchFamily="34" charset="0"/>
                <a:cs typeface="Times New Roman" panose="02020603050405020304" pitchFamily="18" charset="0"/>
              </a:rPr>
              <a:t>(§§ 13, </a:t>
            </a:r>
            <a:r>
              <a:rPr lang="de-DE" sz="3200" b="1" dirty="0">
                <a:latin typeface="Calibri" panose="020F0502020204030204" pitchFamily="34" charset="0"/>
                <a:ea typeface="Calibri" panose="020F0502020204030204" pitchFamily="34" charset="0"/>
                <a:cs typeface="Times New Roman" panose="02020603050405020304" pitchFamily="18" charset="0"/>
              </a:rPr>
              <a:t>118 SGB IX)</a:t>
            </a:r>
            <a:endParaRPr lang="de-DE" sz="3200" dirty="0"/>
          </a:p>
        </p:txBody>
      </p:sp>
      <p:sp>
        <p:nvSpPr>
          <p:cNvPr id="5" name="Inhaltsplatzhalter 4"/>
          <p:cNvSpPr>
            <a:spLocks noGrp="1"/>
          </p:cNvSpPr>
          <p:nvPr>
            <p:ph idx="1"/>
          </p:nvPr>
        </p:nvSpPr>
        <p:spPr>
          <a:xfrm>
            <a:off x="179512" y="1340768"/>
            <a:ext cx="8784976" cy="4896544"/>
          </a:xfrm>
        </p:spPr>
        <p:txBody>
          <a:bodyPr>
            <a:normAutofit fontScale="62500" lnSpcReduction="20000"/>
          </a:bodyPr>
          <a:lstStyle/>
          <a:p>
            <a:pPr marL="0" indent="0">
              <a:buNone/>
            </a:pPr>
            <a:r>
              <a:rPr lang="de-DE" dirty="0"/>
              <a:t>Der Träger der Eingliederungshilfe hat die Leistungen </a:t>
            </a:r>
            <a:r>
              <a:rPr lang="de-DE" dirty="0" smtClean="0"/>
              <a:t>unter </a:t>
            </a:r>
            <a:r>
              <a:rPr lang="de-DE" dirty="0"/>
              <a:t>Berücksichtigung der Wünsche des Leistungsberechtigten festzustellen. </a:t>
            </a:r>
            <a:r>
              <a:rPr lang="de-DE" dirty="0" smtClean="0"/>
              <a:t>Die </a:t>
            </a:r>
            <a:r>
              <a:rPr lang="de-DE" dirty="0"/>
              <a:t>Ermittlung des individuellen Bedarfes des Leistungsberechtigten muss durch ein Instrument erfolgen, das sich an der Internationalen Klassifikation der Funktionsfähigkeit, Behinderung und Gesundheit orientiert. </a:t>
            </a:r>
            <a:r>
              <a:rPr lang="de-DE" dirty="0" smtClean="0"/>
              <a:t>Das </a:t>
            </a:r>
            <a:r>
              <a:rPr lang="de-DE" dirty="0"/>
              <a:t>Instrument hat die Beschreibung einer nicht nur vorübergehenden Beeinträchtigung der Aktivität und Teilhabe in den folgenden Lebensbereichen vorzusehen:</a:t>
            </a:r>
          </a:p>
          <a:p>
            <a:pPr marL="0" indent="0">
              <a:buNone/>
            </a:pPr>
            <a:r>
              <a:rPr lang="de-DE" dirty="0" smtClean="0"/>
              <a:t>1</a:t>
            </a:r>
            <a:r>
              <a:rPr lang="de-DE" dirty="0"/>
              <a:t>.	Lernen und Wissensanwendung,</a:t>
            </a:r>
          </a:p>
          <a:p>
            <a:pPr marL="0" indent="0">
              <a:buNone/>
            </a:pPr>
            <a:r>
              <a:rPr lang="de-DE" dirty="0"/>
              <a:t>2.	Allgemeine Aufgaben und Anforderungen,</a:t>
            </a:r>
          </a:p>
          <a:p>
            <a:pPr marL="0" indent="0">
              <a:buNone/>
            </a:pPr>
            <a:r>
              <a:rPr lang="de-DE" dirty="0"/>
              <a:t>3.	Kommunikation,</a:t>
            </a:r>
          </a:p>
          <a:p>
            <a:pPr marL="0" indent="0">
              <a:buNone/>
            </a:pPr>
            <a:r>
              <a:rPr lang="de-DE" dirty="0"/>
              <a:t>4.	Mobilität,</a:t>
            </a:r>
          </a:p>
          <a:p>
            <a:pPr marL="0" indent="0">
              <a:buNone/>
            </a:pPr>
            <a:r>
              <a:rPr lang="de-DE" dirty="0"/>
              <a:t>5.	Selbstversorgung,</a:t>
            </a:r>
          </a:p>
          <a:p>
            <a:pPr marL="0" indent="0">
              <a:buNone/>
            </a:pPr>
            <a:r>
              <a:rPr lang="de-DE" dirty="0"/>
              <a:t>6.	häusliches Leben,</a:t>
            </a:r>
          </a:p>
          <a:p>
            <a:pPr marL="0" indent="0">
              <a:buNone/>
            </a:pPr>
            <a:r>
              <a:rPr lang="de-DE" dirty="0"/>
              <a:t>7.	interpersonelle Interaktionen und Beziehungen,</a:t>
            </a:r>
          </a:p>
          <a:p>
            <a:pPr marL="0" indent="0">
              <a:buNone/>
            </a:pPr>
            <a:r>
              <a:rPr lang="de-DE" dirty="0"/>
              <a:t>8.	bedeutende Lebensbereiche und</a:t>
            </a:r>
          </a:p>
          <a:p>
            <a:pPr marL="0" indent="0">
              <a:buNone/>
            </a:pPr>
            <a:r>
              <a:rPr lang="de-DE" dirty="0"/>
              <a:t>9.	Gemeinschafts-, soziales und staatsbürgerliches Leben</a:t>
            </a:r>
            <a:r>
              <a:rPr lang="de-DE" dirty="0" smtClean="0"/>
              <a:t>.</a:t>
            </a: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1415473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latin typeface="Calibri" panose="020F0502020204030204" pitchFamily="34" charset="0"/>
                <a:ea typeface="Calibri" panose="020F0502020204030204" pitchFamily="34" charset="0"/>
                <a:cs typeface="Times New Roman" panose="02020603050405020304" pitchFamily="18" charset="0"/>
              </a:rPr>
              <a:t>Anforderungen an Instrumente </a:t>
            </a:r>
            <a:r>
              <a:rPr lang="de-DE" sz="3200" b="1" dirty="0">
                <a:latin typeface="Calibri" panose="020F0502020204030204" pitchFamily="34" charset="0"/>
                <a:ea typeface="Calibri" panose="020F0502020204030204" pitchFamily="34" charset="0"/>
                <a:cs typeface="Times New Roman" panose="02020603050405020304" pitchFamily="18" charset="0"/>
              </a:rPr>
              <a:t>der Bedarfsermittlung </a:t>
            </a:r>
            <a:r>
              <a:rPr lang="de-DE" sz="3200" b="1" dirty="0" smtClean="0">
                <a:latin typeface="Calibri" panose="020F0502020204030204" pitchFamily="34" charset="0"/>
                <a:ea typeface="Calibri" panose="020F0502020204030204" pitchFamily="34" charset="0"/>
                <a:cs typeface="Times New Roman" panose="02020603050405020304" pitchFamily="18" charset="0"/>
              </a:rPr>
              <a:t>(§§ 13, </a:t>
            </a:r>
            <a:r>
              <a:rPr lang="de-DE" sz="3200" b="1" dirty="0">
                <a:latin typeface="Calibri" panose="020F0502020204030204" pitchFamily="34" charset="0"/>
                <a:ea typeface="Calibri" panose="020F0502020204030204" pitchFamily="34" charset="0"/>
                <a:cs typeface="Times New Roman" panose="02020603050405020304" pitchFamily="18" charset="0"/>
              </a:rPr>
              <a:t>118 SGB IX)</a:t>
            </a:r>
            <a:endParaRPr lang="de-DE" sz="3200" dirty="0"/>
          </a:p>
        </p:txBody>
      </p:sp>
      <p:sp>
        <p:nvSpPr>
          <p:cNvPr id="5" name="Inhaltsplatzhalter 4"/>
          <p:cNvSpPr>
            <a:spLocks noGrp="1"/>
          </p:cNvSpPr>
          <p:nvPr>
            <p:ph idx="1"/>
          </p:nvPr>
        </p:nvSpPr>
        <p:spPr>
          <a:xfrm>
            <a:off x="179512" y="1412776"/>
            <a:ext cx="8784976" cy="4824536"/>
          </a:xfrm>
        </p:spPr>
        <p:txBody>
          <a:bodyPr>
            <a:normAutofit fontScale="92500"/>
          </a:bodyPr>
          <a:lstStyle/>
          <a:p>
            <a:pPr marL="0" indent="0">
              <a:buNone/>
            </a:pPr>
            <a:r>
              <a:rPr lang="de-DE" dirty="0" smtClean="0"/>
              <a:t>Aus </a:t>
            </a:r>
            <a:r>
              <a:rPr lang="de-DE" b="1" dirty="0" smtClean="0"/>
              <a:t>ICF-Orientierung </a:t>
            </a:r>
            <a:r>
              <a:rPr lang="de-DE" b="1" dirty="0"/>
              <a:t>der Instrumente</a:t>
            </a:r>
            <a:r>
              <a:rPr lang="de-DE" dirty="0"/>
              <a:t> </a:t>
            </a:r>
            <a:r>
              <a:rPr lang="de-DE" dirty="0" smtClean="0"/>
              <a:t>folgt Anwendung </a:t>
            </a:r>
            <a:r>
              <a:rPr lang="de-DE" dirty="0"/>
              <a:t>des </a:t>
            </a:r>
            <a:r>
              <a:rPr lang="de-DE" b="1" dirty="0"/>
              <a:t>bio-psycho-sozialen Modells der </a:t>
            </a:r>
            <a:r>
              <a:rPr lang="de-DE" b="1" dirty="0" smtClean="0"/>
              <a:t>ICF</a:t>
            </a:r>
            <a:r>
              <a:rPr lang="de-DE" dirty="0" smtClean="0"/>
              <a:t>. </a:t>
            </a:r>
          </a:p>
          <a:p>
            <a:pPr marL="0" indent="0">
              <a:buNone/>
            </a:pPr>
            <a:r>
              <a:rPr lang="de-DE" dirty="0" smtClean="0"/>
              <a:t>Instrumente </a:t>
            </a:r>
            <a:r>
              <a:rPr lang="de-DE" dirty="0"/>
              <a:t>dienen </a:t>
            </a:r>
            <a:r>
              <a:rPr lang="de-DE" dirty="0" smtClean="0"/>
              <a:t>der Erfassung der </a:t>
            </a:r>
            <a:r>
              <a:rPr lang="de-DE" dirty="0"/>
              <a:t>Zusammenhänge zwischen Person, </a:t>
            </a:r>
            <a:r>
              <a:rPr lang="de-DE" dirty="0" smtClean="0"/>
              <a:t>Krankheit, Funktionsstörungen und </a:t>
            </a:r>
            <a:r>
              <a:rPr lang="de-DE" dirty="0"/>
              <a:t>den gegebenen Kontextbedingungen </a:t>
            </a:r>
            <a:r>
              <a:rPr lang="de-DE" dirty="0" smtClean="0"/>
              <a:t>zur Entwicklung von Strategien und Maßnahmen der Rehabilitation.</a:t>
            </a:r>
          </a:p>
          <a:p>
            <a:pPr marL="0" indent="0">
              <a:buNone/>
            </a:pPr>
            <a:r>
              <a:rPr lang="de-DE" dirty="0" smtClean="0"/>
              <a:t>Aber: </a:t>
            </a:r>
          </a:p>
          <a:p>
            <a:r>
              <a:rPr lang="de-DE" dirty="0" smtClean="0"/>
              <a:t>ICF kein Assessmentinstrument. </a:t>
            </a:r>
          </a:p>
          <a:p>
            <a:r>
              <a:rPr lang="de-DE" dirty="0" smtClean="0"/>
              <a:t>Core-Sets nicht verfügbar und nicht erwünscht.</a:t>
            </a:r>
            <a:endParaRPr lang="de-DE" dirty="0"/>
          </a:p>
          <a:p>
            <a:pPr mar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864299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latin typeface="Calibri" panose="020F0502020204030204" pitchFamily="34" charset="0"/>
                <a:ea typeface="Calibri" panose="020F0502020204030204" pitchFamily="34" charset="0"/>
                <a:cs typeface="Times New Roman" panose="02020603050405020304" pitchFamily="18" charset="0"/>
              </a:rPr>
              <a:t>Anforderungen an Instrumente </a:t>
            </a:r>
            <a:r>
              <a:rPr lang="de-DE" sz="3200" b="1" dirty="0">
                <a:latin typeface="Calibri" panose="020F0502020204030204" pitchFamily="34" charset="0"/>
                <a:ea typeface="Calibri" panose="020F0502020204030204" pitchFamily="34" charset="0"/>
                <a:cs typeface="Times New Roman" panose="02020603050405020304" pitchFamily="18" charset="0"/>
              </a:rPr>
              <a:t>der </a:t>
            </a:r>
            <a:r>
              <a:rPr lang="de-DE" sz="3200" b="1" dirty="0" smtClean="0">
                <a:latin typeface="Calibri" panose="020F0502020204030204" pitchFamily="34" charset="0"/>
                <a:ea typeface="Calibri" panose="020F0502020204030204" pitchFamily="34" charset="0"/>
                <a:cs typeface="Times New Roman" panose="02020603050405020304" pitchFamily="18" charset="0"/>
              </a:rPr>
              <a:t>Bedarfsermittlung lt. Wissenschaft (1)</a:t>
            </a:r>
            <a:endParaRPr lang="de-DE" sz="3200" dirty="0"/>
          </a:p>
        </p:txBody>
      </p:sp>
      <p:sp>
        <p:nvSpPr>
          <p:cNvPr id="5" name="Inhaltsplatzhalter 4"/>
          <p:cNvSpPr>
            <a:spLocks noGrp="1"/>
          </p:cNvSpPr>
          <p:nvPr>
            <p:ph idx="1"/>
          </p:nvPr>
        </p:nvSpPr>
        <p:spPr>
          <a:xfrm>
            <a:off x="179512" y="1412776"/>
            <a:ext cx="8784976" cy="4824536"/>
          </a:xfrm>
        </p:spPr>
        <p:txBody>
          <a:bodyPr>
            <a:normAutofit fontScale="92500"/>
          </a:bodyPr>
          <a:lstStyle/>
          <a:p>
            <a:pPr lvl="0"/>
            <a:r>
              <a:rPr lang="de-DE" dirty="0"/>
              <a:t>Das Instrument </a:t>
            </a:r>
            <a:r>
              <a:rPr lang="de-DE" dirty="0" smtClean="0"/>
              <a:t>muss </a:t>
            </a:r>
            <a:r>
              <a:rPr lang="de-DE" b="1" i="1" dirty="0"/>
              <a:t>universell</a:t>
            </a:r>
            <a:r>
              <a:rPr lang="de-DE" dirty="0"/>
              <a:t> </a:t>
            </a:r>
            <a:r>
              <a:rPr lang="de-DE" dirty="0" smtClean="0"/>
              <a:t>gestaltet und für alle </a:t>
            </a:r>
            <a:r>
              <a:rPr lang="de-DE" dirty="0"/>
              <a:t>Personengruppen verwendet werden </a:t>
            </a:r>
            <a:r>
              <a:rPr lang="de-DE" dirty="0" smtClean="0"/>
              <a:t>können.</a:t>
            </a:r>
            <a:endParaRPr lang="de-DE" dirty="0"/>
          </a:p>
          <a:p>
            <a:pPr lvl="0"/>
            <a:r>
              <a:rPr lang="de-DE" dirty="0" smtClean="0"/>
              <a:t>Ermittlung </a:t>
            </a:r>
            <a:r>
              <a:rPr lang="de-DE" dirty="0"/>
              <a:t>des individuellen Bedarfs muss </a:t>
            </a:r>
            <a:r>
              <a:rPr lang="de-DE" b="1" dirty="0"/>
              <a:t>unabhängig von bestehenden Angeboten</a:t>
            </a:r>
            <a:r>
              <a:rPr lang="de-DE" dirty="0"/>
              <a:t> </a:t>
            </a:r>
            <a:r>
              <a:rPr lang="de-DE" dirty="0" smtClean="0"/>
              <a:t>erfolgen.</a:t>
            </a:r>
            <a:endParaRPr lang="de-DE" dirty="0"/>
          </a:p>
          <a:p>
            <a:pPr lvl="0"/>
            <a:r>
              <a:rPr lang="de-DE" dirty="0"/>
              <a:t>Die</a:t>
            </a:r>
            <a:r>
              <a:rPr lang="de-DE" b="1" dirty="0"/>
              <a:t> Partizipation </a:t>
            </a:r>
            <a:r>
              <a:rPr lang="de-DE" dirty="0" smtClean="0"/>
              <a:t>muss </a:t>
            </a:r>
            <a:r>
              <a:rPr lang="de-DE" dirty="0"/>
              <a:t>sichergestellt </a:t>
            </a:r>
            <a:r>
              <a:rPr lang="de-DE" dirty="0" smtClean="0"/>
              <a:t>werden.</a:t>
            </a:r>
            <a:endParaRPr lang="de-DE" dirty="0"/>
          </a:p>
          <a:p>
            <a:pPr lvl="0"/>
            <a:r>
              <a:rPr lang="de-DE" dirty="0"/>
              <a:t>Bezugspunkt der Ermittlung des Bedarfs ist die </a:t>
            </a:r>
            <a:r>
              <a:rPr lang="de-DE" b="1" dirty="0"/>
              <a:t>leistungsberechtigte </a:t>
            </a:r>
            <a:r>
              <a:rPr lang="de-DE" b="1" dirty="0" smtClean="0"/>
              <a:t>Person</a:t>
            </a:r>
            <a:r>
              <a:rPr lang="de-DE" dirty="0" smtClean="0"/>
              <a:t>, ihre Lebenssituation</a:t>
            </a:r>
            <a:r>
              <a:rPr lang="de-DE" dirty="0"/>
              <a:t>, </a:t>
            </a:r>
            <a:r>
              <a:rPr lang="de-DE" dirty="0" smtClean="0"/>
              <a:t>ihre </a:t>
            </a:r>
            <a:r>
              <a:rPr lang="de-DE" dirty="0"/>
              <a:t>Ziele und </a:t>
            </a:r>
            <a:r>
              <a:rPr lang="de-DE" dirty="0" smtClean="0"/>
              <a:t>Wünsche. </a:t>
            </a:r>
          </a:p>
          <a:p>
            <a:pPr lvl="0"/>
            <a:r>
              <a:rPr lang="de-DE" b="1" dirty="0" smtClean="0"/>
              <a:t>Dokumentation</a:t>
            </a:r>
            <a:r>
              <a:rPr lang="de-DE" dirty="0" smtClean="0"/>
              <a:t> </a:t>
            </a:r>
            <a:r>
              <a:rPr lang="de-DE" dirty="0"/>
              <a:t>muss im Instrument angelegt sein.</a:t>
            </a:r>
          </a:p>
          <a:p>
            <a:pPr mar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764005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latin typeface="Calibri" panose="020F0502020204030204" pitchFamily="34" charset="0"/>
                <a:ea typeface="Calibri" panose="020F0502020204030204" pitchFamily="34" charset="0"/>
                <a:cs typeface="Times New Roman" panose="02020603050405020304" pitchFamily="18" charset="0"/>
              </a:rPr>
              <a:t>Anforderungen an Instrumente </a:t>
            </a:r>
            <a:r>
              <a:rPr lang="de-DE" sz="3200" b="1" dirty="0">
                <a:latin typeface="Calibri" panose="020F0502020204030204" pitchFamily="34" charset="0"/>
                <a:ea typeface="Calibri" panose="020F0502020204030204" pitchFamily="34" charset="0"/>
                <a:cs typeface="Times New Roman" panose="02020603050405020304" pitchFamily="18" charset="0"/>
              </a:rPr>
              <a:t>der </a:t>
            </a:r>
            <a:r>
              <a:rPr lang="de-DE" sz="3200" b="1" dirty="0" smtClean="0">
                <a:latin typeface="Calibri" panose="020F0502020204030204" pitchFamily="34" charset="0"/>
                <a:ea typeface="Calibri" panose="020F0502020204030204" pitchFamily="34" charset="0"/>
                <a:cs typeface="Times New Roman" panose="02020603050405020304" pitchFamily="18" charset="0"/>
              </a:rPr>
              <a:t>Bedarfsermittlung lt. Wissenschaft (2)</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pPr lvl="0">
              <a:lnSpc>
                <a:spcPct val="115000"/>
              </a:lnSpc>
              <a:buFont typeface="Symbol" panose="05050102010706020507" pitchFamily="18" charset="2"/>
              <a:buChar char=""/>
            </a:pPr>
            <a:r>
              <a:rPr lang="de-DE" dirty="0" smtClean="0">
                <a:latin typeface="Calibri" panose="020F0502020204030204" pitchFamily="34" charset="0"/>
                <a:ea typeface="Calibri" panose="020F0502020204030204" pitchFamily="34" charset="0"/>
                <a:cs typeface="Times New Roman" panose="02020603050405020304" pitchFamily="18" charset="0"/>
              </a:rPr>
              <a:t>Dokumentation der Ergebnisse, Ziele, Wünsche</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buFont typeface="Symbol" panose="05050102010706020507" pitchFamily="18" charset="2"/>
              <a:buChar char=""/>
            </a:pPr>
            <a:r>
              <a:rPr lang="de-DE" dirty="0" smtClean="0">
                <a:latin typeface="Calibri" panose="020F0502020204030204" pitchFamily="34" charset="0"/>
                <a:ea typeface="Calibri" panose="020F0502020204030204" pitchFamily="34" charset="0"/>
                <a:cs typeface="Times New Roman" panose="02020603050405020304" pitchFamily="18" charset="0"/>
              </a:rPr>
              <a:t>Dokumentation </a:t>
            </a:r>
            <a:r>
              <a:rPr lang="de-DE" dirty="0">
                <a:latin typeface="Calibri" panose="020F0502020204030204" pitchFamily="34" charset="0"/>
                <a:ea typeface="Calibri" panose="020F0502020204030204" pitchFamily="34" charset="0"/>
                <a:cs typeface="Times New Roman" panose="02020603050405020304" pitchFamily="18" charset="0"/>
              </a:rPr>
              <a:t>zur Gestaltung des partizipativen Prozesses (z.B. Anwesenheit der </a:t>
            </a:r>
            <a:r>
              <a:rPr lang="de-DE" dirty="0" err="1" smtClean="0">
                <a:latin typeface="Calibri" panose="020F0502020204030204" pitchFamily="34" charset="0"/>
                <a:ea typeface="Calibri" panose="020F0502020204030204" pitchFamily="34" charset="0"/>
                <a:cs typeface="Times New Roman" panose="02020603050405020304" pitchFamily="18" charset="0"/>
              </a:rPr>
              <a:t>leistungsber</a:t>
            </a:r>
            <a:r>
              <a:rPr lang="de-DE" dirty="0" smtClean="0">
                <a:latin typeface="Calibri" panose="020F0502020204030204" pitchFamily="34" charset="0"/>
                <a:ea typeface="Calibri" panose="020F0502020204030204" pitchFamily="34" charset="0"/>
                <a:cs typeface="Times New Roman" panose="02020603050405020304" pitchFamily="18" charset="0"/>
              </a:rPr>
              <a:t>. </a:t>
            </a:r>
            <a:r>
              <a:rPr lang="de-DE" dirty="0">
                <a:latin typeface="Calibri" panose="020F0502020204030204" pitchFamily="34" charset="0"/>
                <a:ea typeface="Calibri" panose="020F0502020204030204" pitchFamily="34" charset="0"/>
                <a:cs typeface="Times New Roman" panose="02020603050405020304" pitchFamily="18" charset="0"/>
              </a:rPr>
              <a:t>Person, besondere Kommunikationsformen, Hilfsmittel zur Entwicklung von </a:t>
            </a:r>
            <a:r>
              <a:rPr lang="de-DE" dirty="0" smtClean="0">
                <a:latin typeface="Calibri" panose="020F0502020204030204" pitchFamily="34" charset="0"/>
                <a:ea typeface="Calibri" panose="020F0502020204030204" pitchFamily="34" charset="0"/>
                <a:cs typeface="Times New Roman" panose="02020603050405020304" pitchFamily="18" charset="0"/>
              </a:rPr>
              <a:t>Zielvorstellungen</a:t>
            </a:r>
            <a:r>
              <a:rPr lang="de-DE" dirty="0">
                <a:latin typeface="Calibri" panose="020F0502020204030204" pitchFamily="34" charset="0"/>
                <a:ea typeface="Calibri" panose="020F0502020204030204" pitchFamily="34" charset="0"/>
                <a:cs typeface="Times New Roman" panose="02020603050405020304" pitchFamily="18" charset="0"/>
              </a:rPr>
              <a:t>)</a:t>
            </a:r>
            <a:r>
              <a:rPr lang="de-DE" dirty="0" smtClean="0">
                <a:latin typeface="Calibri" panose="020F0502020204030204" pitchFamily="34" charset="0"/>
                <a:ea typeface="Calibri" panose="020F0502020204030204" pitchFamily="34" charset="0"/>
                <a:cs typeface="Times New Roman" panose="02020603050405020304" pitchFamily="18" charset="0"/>
              </a:rPr>
              <a:t>.</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Font typeface="Symbol" panose="05050102010706020507" pitchFamily="18" charset="2"/>
              <a:buChar char=""/>
            </a:pPr>
            <a:r>
              <a:rPr lang="de-DE" dirty="0">
                <a:latin typeface="Calibri" panose="020F0502020204030204" pitchFamily="34" charset="0"/>
                <a:ea typeface="Calibri" panose="020F0502020204030204" pitchFamily="34" charset="0"/>
                <a:cs typeface="Times New Roman" panose="02020603050405020304" pitchFamily="18" charset="0"/>
              </a:rPr>
              <a:t>Das </a:t>
            </a:r>
            <a:r>
              <a:rPr lang="de-DE" dirty="0" smtClean="0">
                <a:latin typeface="Calibri" panose="020F0502020204030204" pitchFamily="34" charset="0"/>
                <a:ea typeface="Calibri" panose="020F0502020204030204" pitchFamily="34" charset="0"/>
                <a:cs typeface="Times New Roman" panose="02020603050405020304" pitchFamily="18" charset="0"/>
              </a:rPr>
              <a:t>Instrument muss </a:t>
            </a:r>
            <a:r>
              <a:rPr lang="de-DE" b="1" dirty="0">
                <a:latin typeface="Calibri" panose="020F0502020204030204" pitchFamily="34" charset="0"/>
                <a:ea typeface="Calibri" panose="020F0502020204030204" pitchFamily="34" charset="0"/>
                <a:cs typeface="Times New Roman" panose="02020603050405020304" pitchFamily="18" charset="0"/>
              </a:rPr>
              <a:t>gem. der ICF eine Struktur für einen dialogischen Prozess</a:t>
            </a:r>
            <a:r>
              <a:rPr lang="de-DE" dirty="0">
                <a:latin typeface="Calibri" panose="020F0502020204030204" pitchFamily="34" charset="0"/>
                <a:ea typeface="Calibri" panose="020F0502020204030204" pitchFamily="34" charset="0"/>
                <a:cs typeface="Times New Roman" panose="02020603050405020304" pitchFamily="18" charset="0"/>
              </a:rPr>
              <a:t> vorgeben.</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350562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188640"/>
            <a:ext cx="8229600" cy="648072"/>
          </a:xfrm>
        </p:spPr>
        <p:txBody>
          <a:bodyPr>
            <a:normAutofit fontScale="90000"/>
          </a:bodyPr>
          <a:lstStyle/>
          <a:p>
            <a:r>
              <a:rPr lang="de-DE" dirty="0" smtClean="0"/>
              <a:t>Einführung</a:t>
            </a:r>
            <a:endParaRPr lang="de-DE" dirty="0"/>
          </a:p>
        </p:txBody>
      </p:sp>
      <p:sp>
        <p:nvSpPr>
          <p:cNvPr id="5" name="Inhaltsplatzhalter 4"/>
          <p:cNvSpPr>
            <a:spLocks noGrp="1"/>
          </p:cNvSpPr>
          <p:nvPr>
            <p:ph idx="1"/>
          </p:nvPr>
        </p:nvSpPr>
        <p:spPr>
          <a:xfrm>
            <a:off x="539552" y="1700808"/>
            <a:ext cx="7992888" cy="4536504"/>
          </a:xfrm>
        </p:spPr>
        <p:txBody>
          <a:bodyPr>
            <a:normAutofit/>
          </a:bodyPr>
          <a:lstStyle/>
          <a:p>
            <a:pPr lvl="0"/>
            <a:r>
              <a:rPr lang="de-DE" b="1" dirty="0" smtClean="0"/>
              <a:t>Vorgeschichte: BSHG, SGB XII und SGB IX </a:t>
            </a:r>
          </a:p>
          <a:p>
            <a:pPr lvl="0"/>
            <a:r>
              <a:rPr lang="de-DE" b="1" dirty="0" smtClean="0"/>
              <a:t>Weiterentwicklung der Eingliederungshilfe</a:t>
            </a:r>
          </a:p>
          <a:p>
            <a:pPr lvl="0"/>
            <a:r>
              <a:rPr lang="de-DE" b="1" dirty="0" smtClean="0"/>
              <a:t>BTHG – Gesetzgebung</a:t>
            </a:r>
          </a:p>
          <a:p>
            <a:pPr lvl="0"/>
            <a:r>
              <a:rPr lang="de-DE" b="1" dirty="0" smtClean="0"/>
              <a:t>Einbettung der Bedarfsermittlung in die Gesamtplanung </a:t>
            </a: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1360517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latin typeface="Calibri" panose="020F0502020204030204" pitchFamily="34" charset="0"/>
                <a:ea typeface="Calibri" panose="020F0502020204030204" pitchFamily="34" charset="0"/>
                <a:cs typeface="Times New Roman" panose="02020603050405020304" pitchFamily="18" charset="0"/>
              </a:rPr>
              <a:t>Anforderungen an Instrumente </a:t>
            </a:r>
            <a:r>
              <a:rPr lang="de-DE" sz="3200" b="1" dirty="0">
                <a:latin typeface="Calibri" panose="020F0502020204030204" pitchFamily="34" charset="0"/>
                <a:ea typeface="Calibri" panose="020F0502020204030204" pitchFamily="34" charset="0"/>
                <a:cs typeface="Times New Roman" panose="02020603050405020304" pitchFamily="18" charset="0"/>
              </a:rPr>
              <a:t>der </a:t>
            </a:r>
            <a:r>
              <a:rPr lang="de-DE" sz="3200" b="1" dirty="0" smtClean="0">
                <a:latin typeface="Calibri" panose="020F0502020204030204" pitchFamily="34" charset="0"/>
                <a:ea typeface="Calibri" panose="020F0502020204030204" pitchFamily="34" charset="0"/>
                <a:cs typeface="Times New Roman" panose="02020603050405020304" pitchFamily="18" charset="0"/>
              </a:rPr>
              <a:t>Bedarfsermittlung lt. Wissenschaft (3)</a:t>
            </a:r>
            <a:endParaRPr lang="de-DE" sz="3200" dirty="0"/>
          </a:p>
        </p:txBody>
      </p:sp>
      <p:sp>
        <p:nvSpPr>
          <p:cNvPr id="5" name="Inhaltsplatzhalter 4"/>
          <p:cNvSpPr>
            <a:spLocks noGrp="1"/>
          </p:cNvSpPr>
          <p:nvPr>
            <p:ph idx="1"/>
          </p:nvPr>
        </p:nvSpPr>
        <p:spPr>
          <a:xfrm>
            <a:off x="179512" y="1412776"/>
            <a:ext cx="8784976" cy="4824536"/>
          </a:xfrm>
        </p:spPr>
        <p:txBody>
          <a:bodyPr>
            <a:normAutofit fontScale="92500" lnSpcReduction="20000"/>
          </a:bodyPr>
          <a:lstStyle/>
          <a:p>
            <a:pPr lvl="0"/>
            <a:r>
              <a:rPr lang="de-DE" dirty="0" smtClean="0"/>
              <a:t>Instrument muss </a:t>
            </a:r>
            <a:r>
              <a:rPr lang="de-DE" b="1" dirty="0" smtClean="0"/>
              <a:t>Betrachtung</a:t>
            </a:r>
            <a:r>
              <a:rPr lang="de-DE" dirty="0" smtClean="0"/>
              <a:t> ermöglichen</a:t>
            </a:r>
            <a:r>
              <a:rPr lang="de-DE" b="1" dirty="0" smtClean="0"/>
              <a:t>:</a:t>
            </a:r>
          </a:p>
          <a:p>
            <a:pPr lvl="1"/>
            <a:r>
              <a:rPr lang="de-DE" b="1" dirty="0" smtClean="0"/>
              <a:t>aller  </a:t>
            </a:r>
            <a:r>
              <a:rPr lang="de-DE" b="1" dirty="0"/>
              <a:t>Lebensbereiche </a:t>
            </a:r>
            <a:r>
              <a:rPr lang="de-DE" dirty="0" smtClean="0"/>
              <a:t>anbieten (keine </a:t>
            </a:r>
            <a:r>
              <a:rPr lang="de-DE" dirty="0"/>
              <a:t>inhaltliche </a:t>
            </a:r>
            <a:r>
              <a:rPr lang="de-DE" dirty="0" smtClean="0"/>
              <a:t>Vorabauswahl) und</a:t>
            </a:r>
          </a:p>
          <a:p>
            <a:pPr lvl="1"/>
            <a:r>
              <a:rPr lang="de-DE" dirty="0" smtClean="0"/>
              <a:t>der </a:t>
            </a:r>
            <a:r>
              <a:rPr lang="de-DE" b="1" dirty="0"/>
              <a:t>Wechselwirkungen mit Kontextfaktoren (Umweltfaktoren und personenbezogene Faktoren</a:t>
            </a:r>
            <a:r>
              <a:rPr lang="de-DE" b="1" dirty="0" smtClean="0"/>
              <a:t>)</a:t>
            </a:r>
            <a:r>
              <a:rPr lang="de-DE" dirty="0" smtClean="0"/>
              <a:t>.</a:t>
            </a:r>
          </a:p>
          <a:p>
            <a:pPr lvl="0"/>
            <a:r>
              <a:rPr lang="de-DE" b="1" dirty="0" smtClean="0"/>
              <a:t>Keine </a:t>
            </a:r>
            <a:r>
              <a:rPr lang="de-DE" b="1" dirty="0"/>
              <a:t>vorab festgelegten </a:t>
            </a:r>
            <a:r>
              <a:rPr lang="de-DE" b="1" dirty="0" smtClean="0"/>
              <a:t>Core-Sets</a:t>
            </a:r>
            <a:r>
              <a:rPr lang="de-DE" dirty="0" smtClean="0"/>
              <a:t>.</a:t>
            </a:r>
            <a:endParaRPr lang="de-DE" dirty="0"/>
          </a:p>
          <a:p>
            <a:pPr lvl="0"/>
            <a:r>
              <a:rPr lang="de-DE" dirty="0"/>
              <a:t>Die </a:t>
            </a:r>
            <a:r>
              <a:rPr lang="de-DE" b="1" dirty="0"/>
              <a:t>Reduktion der Items erfolgt systematisch und strikt </a:t>
            </a:r>
            <a:r>
              <a:rPr lang="de-DE" b="1" dirty="0" smtClean="0"/>
              <a:t>personenzentriert</a:t>
            </a:r>
            <a:r>
              <a:rPr lang="de-DE" dirty="0"/>
              <a:t> </a:t>
            </a:r>
            <a:r>
              <a:rPr lang="de-DE" dirty="0" smtClean="0"/>
              <a:t>anhand der individuellen </a:t>
            </a:r>
            <a:r>
              <a:rPr lang="de-DE" dirty="0"/>
              <a:t>Ziele und Wünschen </a:t>
            </a:r>
            <a:r>
              <a:rPr lang="de-DE" dirty="0" smtClean="0"/>
              <a:t>zur </a:t>
            </a:r>
            <a:r>
              <a:rPr lang="de-DE" dirty="0"/>
              <a:t>angestrebten </a:t>
            </a:r>
            <a:r>
              <a:rPr lang="de-DE" dirty="0" smtClean="0"/>
              <a:t>Situation der Teilhabe in den unterschiedlichen Lebensbereichen.</a:t>
            </a:r>
          </a:p>
          <a:p>
            <a:pPr lvl="0"/>
            <a:r>
              <a:rPr lang="de-DE" dirty="0" smtClean="0"/>
              <a:t>Zwischen </a:t>
            </a:r>
            <a:r>
              <a:rPr lang="de-DE" dirty="0"/>
              <a:t>Leistungsfähigkeit und Leistung </a:t>
            </a:r>
            <a:r>
              <a:rPr lang="de-DE" dirty="0" smtClean="0"/>
              <a:t>im </a:t>
            </a:r>
            <a:r>
              <a:rPr lang="de-DE" dirty="0"/>
              <a:t>Sinne der </a:t>
            </a:r>
            <a:r>
              <a:rPr lang="de-DE" dirty="0" smtClean="0"/>
              <a:t>ICF wird </a:t>
            </a:r>
            <a:r>
              <a:rPr lang="de-DE" dirty="0"/>
              <a:t>unterschieden.</a:t>
            </a:r>
          </a:p>
          <a:p>
            <a:endParaRPr lang="de-DE" dirty="0"/>
          </a:p>
          <a:p>
            <a:pPr mar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3848283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latin typeface="Calibri" panose="020F0502020204030204" pitchFamily="34" charset="0"/>
                <a:ea typeface="Calibri" panose="020F0502020204030204" pitchFamily="34" charset="0"/>
                <a:cs typeface="Times New Roman" panose="02020603050405020304" pitchFamily="18" charset="0"/>
              </a:rPr>
              <a:t>Anforderungen an Instrumente </a:t>
            </a:r>
            <a:r>
              <a:rPr lang="de-DE" sz="3200" b="1" dirty="0">
                <a:latin typeface="Calibri" panose="020F0502020204030204" pitchFamily="34" charset="0"/>
                <a:ea typeface="Calibri" panose="020F0502020204030204" pitchFamily="34" charset="0"/>
                <a:cs typeface="Times New Roman" panose="02020603050405020304" pitchFamily="18" charset="0"/>
              </a:rPr>
              <a:t>der </a:t>
            </a:r>
            <a:r>
              <a:rPr lang="de-DE" sz="3200" b="1" dirty="0" smtClean="0">
                <a:latin typeface="Calibri" panose="020F0502020204030204" pitchFamily="34" charset="0"/>
                <a:ea typeface="Calibri" panose="020F0502020204030204" pitchFamily="34" charset="0"/>
                <a:cs typeface="Times New Roman" panose="02020603050405020304" pitchFamily="18" charset="0"/>
              </a:rPr>
              <a:t>Bedarfsermittlung lt. Wissenschaft (4)</a:t>
            </a:r>
            <a:endParaRPr lang="de-DE" sz="3200" dirty="0"/>
          </a:p>
        </p:txBody>
      </p:sp>
      <p:sp>
        <p:nvSpPr>
          <p:cNvPr id="5" name="Inhaltsplatzhalter 4"/>
          <p:cNvSpPr>
            <a:spLocks noGrp="1"/>
          </p:cNvSpPr>
          <p:nvPr>
            <p:ph idx="1"/>
          </p:nvPr>
        </p:nvSpPr>
        <p:spPr>
          <a:xfrm>
            <a:off x="179512" y="1412776"/>
            <a:ext cx="8784976" cy="4824536"/>
          </a:xfrm>
        </p:spPr>
        <p:txBody>
          <a:bodyPr>
            <a:normAutofit fontScale="77500" lnSpcReduction="20000"/>
          </a:bodyPr>
          <a:lstStyle/>
          <a:p>
            <a:r>
              <a:rPr lang="de-DE" dirty="0" smtClean="0"/>
              <a:t>Entwicklung konkreter, erreichbarer </a:t>
            </a:r>
            <a:r>
              <a:rPr lang="de-DE" dirty="0"/>
              <a:t>und überprüfbare </a:t>
            </a:r>
            <a:r>
              <a:rPr lang="de-DE" b="1" dirty="0"/>
              <a:t>Ziele</a:t>
            </a:r>
            <a:r>
              <a:rPr lang="de-DE" dirty="0"/>
              <a:t> </a:t>
            </a:r>
            <a:endParaRPr lang="de-DE" dirty="0" smtClean="0"/>
          </a:p>
          <a:p>
            <a:r>
              <a:rPr lang="de-DE" dirty="0" smtClean="0"/>
              <a:t>Ableitung von Leistungen sowohl bezogen auf </a:t>
            </a:r>
            <a:r>
              <a:rPr lang="de-DE" b="1" dirty="0" smtClean="0"/>
              <a:t>Person</a:t>
            </a:r>
            <a:r>
              <a:rPr lang="de-DE" dirty="0" smtClean="0"/>
              <a:t> als auch auf </a:t>
            </a:r>
            <a:r>
              <a:rPr lang="de-DE" b="1" dirty="0" smtClean="0"/>
              <a:t>Umwelt</a:t>
            </a:r>
          </a:p>
          <a:p>
            <a:r>
              <a:rPr lang="de-DE" dirty="0"/>
              <a:t>Grundlage für </a:t>
            </a:r>
            <a:r>
              <a:rPr lang="de-DE" dirty="0" smtClean="0"/>
              <a:t>im Gesamtplanverfahren  festzustellenden </a:t>
            </a:r>
            <a:r>
              <a:rPr lang="de-DE" b="1" dirty="0" smtClean="0"/>
              <a:t>Leistungen</a:t>
            </a:r>
          </a:p>
          <a:p>
            <a:pPr lvl="0"/>
            <a:r>
              <a:rPr lang="de-DE" dirty="0" smtClean="0"/>
              <a:t>einfach verständlich, transparente </a:t>
            </a:r>
            <a:r>
              <a:rPr lang="de-DE" dirty="0"/>
              <a:t>Dokumentation der </a:t>
            </a:r>
            <a:r>
              <a:rPr lang="de-DE" dirty="0" smtClean="0"/>
              <a:t>Ergebnisse</a:t>
            </a:r>
            <a:endParaRPr lang="de-DE" dirty="0"/>
          </a:p>
          <a:p>
            <a:pPr lvl="0"/>
            <a:r>
              <a:rPr lang="de-DE" dirty="0" smtClean="0"/>
              <a:t>digital nutzbar</a:t>
            </a:r>
            <a:endParaRPr lang="de-DE" dirty="0"/>
          </a:p>
          <a:p>
            <a:pPr lvl="0"/>
            <a:r>
              <a:rPr lang="de-DE" dirty="0" smtClean="0"/>
              <a:t>frei </a:t>
            </a:r>
            <a:r>
              <a:rPr lang="de-DE" dirty="0"/>
              <a:t>verfügbar und frei </a:t>
            </a:r>
            <a:r>
              <a:rPr lang="de-DE" dirty="0" smtClean="0"/>
              <a:t>anpassbar</a:t>
            </a:r>
            <a:endParaRPr lang="de-DE" dirty="0"/>
          </a:p>
          <a:p>
            <a:pPr lvl="0"/>
            <a:r>
              <a:rPr lang="de-DE" b="1" dirty="0" smtClean="0"/>
              <a:t>hohe Fachlichkeit </a:t>
            </a:r>
            <a:r>
              <a:rPr lang="de-DE" dirty="0" smtClean="0"/>
              <a:t>bei Anwendung</a:t>
            </a:r>
          </a:p>
          <a:p>
            <a:pPr lvl="0"/>
            <a:r>
              <a:rPr lang="de-DE" dirty="0"/>
              <a:t>umfassende Beteiligung </a:t>
            </a:r>
            <a:r>
              <a:rPr lang="de-DE" dirty="0" smtClean="0"/>
              <a:t>auch von Personen </a:t>
            </a:r>
            <a:r>
              <a:rPr lang="de-DE" dirty="0"/>
              <a:t>mit erheblichen </a:t>
            </a:r>
            <a:r>
              <a:rPr lang="de-DE" b="1" dirty="0"/>
              <a:t>Kommunikationsproblemen</a:t>
            </a:r>
            <a:endParaRPr lang="de-DE" dirty="0"/>
          </a:p>
          <a:p>
            <a:endParaRPr lang="de-DE" b="1" dirty="0" smtClean="0"/>
          </a:p>
          <a:p>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795488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b="1" dirty="0"/>
              <a:t>Gesamtplankonferenz (§ 119 SGB IX</a:t>
            </a:r>
            <a:r>
              <a:rPr lang="de-DE" b="1" dirty="0" smtClean="0"/>
              <a:t>)</a:t>
            </a:r>
            <a:endParaRPr lang="de-DE" sz="3200" dirty="0"/>
          </a:p>
        </p:txBody>
      </p:sp>
      <p:sp>
        <p:nvSpPr>
          <p:cNvPr id="5" name="Inhaltsplatzhalter 4"/>
          <p:cNvSpPr>
            <a:spLocks noGrp="1"/>
          </p:cNvSpPr>
          <p:nvPr>
            <p:ph idx="1"/>
          </p:nvPr>
        </p:nvSpPr>
        <p:spPr>
          <a:xfrm>
            <a:off x="179512" y="1412776"/>
            <a:ext cx="8784976" cy="4824536"/>
          </a:xfrm>
        </p:spPr>
        <p:txBody>
          <a:bodyPr>
            <a:normAutofit lnSpcReduction="10000"/>
          </a:bodyPr>
          <a:lstStyle/>
          <a:p>
            <a:pPr marL="0" indent="0">
              <a:buNone/>
            </a:pPr>
            <a:r>
              <a:rPr lang="de-DE" dirty="0" smtClean="0"/>
              <a:t>Der </a:t>
            </a:r>
            <a:r>
              <a:rPr lang="de-DE" dirty="0"/>
              <a:t>Träger der Eingliederungshilfe </a:t>
            </a:r>
            <a:r>
              <a:rPr lang="de-DE" dirty="0" smtClean="0"/>
              <a:t>kann mit </a:t>
            </a:r>
            <a:r>
              <a:rPr lang="de-DE" dirty="0"/>
              <a:t>Zustimmung </a:t>
            </a:r>
            <a:r>
              <a:rPr lang="de-DE" dirty="0" smtClean="0"/>
              <a:t>der leistungsberechtigten Person </a:t>
            </a:r>
            <a:r>
              <a:rPr lang="de-DE" dirty="0"/>
              <a:t>eine Gesamtplankonferenz durchführen, um die Leistungen </a:t>
            </a:r>
            <a:r>
              <a:rPr lang="de-DE" dirty="0" smtClean="0"/>
              <a:t>sicherzustellen:</a:t>
            </a:r>
          </a:p>
          <a:p>
            <a:r>
              <a:rPr lang="de-DE" dirty="0" smtClean="0"/>
              <a:t>zweiter </a:t>
            </a:r>
            <a:r>
              <a:rPr lang="de-DE" dirty="0"/>
              <a:t>Schritt </a:t>
            </a:r>
            <a:r>
              <a:rPr lang="de-DE" dirty="0" smtClean="0"/>
              <a:t>zur Ergänzung einer unvollständigen  Bedarfsermittlung</a:t>
            </a:r>
          </a:p>
          <a:p>
            <a:r>
              <a:rPr lang="de-DE" dirty="0" smtClean="0"/>
              <a:t>Klärung unterschiedlicher </a:t>
            </a:r>
            <a:r>
              <a:rPr lang="de-DE" dirty="0"/>
              <a:t>Auffassungen zum </a:t>
            </a:r>
            <a:r>
              <a:rPr lang="de-DE" dirty="0" smtClean="0"/>
              <a:t>Bedarf</a:t>
            </a:r>
          </a:p>
          <a:p>
            <a:r>
              <a:rPr lang="de-DE" dirty="0" smtClean="0"/>
              <a:t>bei </a:t>
            </a:r>
            <a:r>
              <a:rPr lang="de-DE" dirty="0"/>
              <a:t>komplexen Fallkonstellationen </a:t>
            </a:r>
            <a:r>
              <a:rPr lang="de-DE" dirty="0" smtClean="0"/>
              <a:t>zur schnelleren </a:t>
            </a:r>
            <a:r>
              <a:rPr lang="de-DE" dirty="0"/>
              <a:t>Klärung des Sachverhaltes.</a:t>
            </a:r>
          </a:p>
          <a:p>
            <a:endParaRPr lang="de-DE" b="1" dirty="0" smtClean="0"/>
          </a:p>
          <a:p>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928724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a:t>Feststellung der Leistungen </a:t>
            </a:r>
            <a:r>
              <a:rPr lang="de-DE" sz="3200" b="1" dirty="0" smtClean="0"/>
              <a:t>nach § </a:t>
            </a:r>
            <a:r>
              <a:rPr lang="de-DE" sz="3200" b="1" dirty="0"/>
              <a:t>120 SGB </a:t>
            </a:r>
            <a:r>
              <a:rPr lang="de-DE" sz="3200" b="1" dirty="0" smtClean="0"/>
              <a:t>IX</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r>
              <a:rPr lang="de-DE" dirty="0" smtClean="0"/>
              <a:t>„Feststellung </a:t>
            </a:r>
            <a:r>
              <a:rPr lang="de-DE" dirty="0"/>
              <a:t>der Leistung“ </a:t>
            </a:r>
            <a:r>
              <a:rPr lang="de-DE" dirty="0" smtClean="0"/>
              <a:t>als </a:t>
            </a:r>
            <a:r>
              <a:rPr lang="de-DE" dirty="0"/>
              <a:t>Ergebnis des Prüfungs- und Abwägungsprozesses des Leistungsträgers über die erforderlichen Leistungen.</a:t>
            </a:r>
          </a:p>
          <a:p>
            <a:r>
              <a:rPr lang="de-DE" dirty="0"/>
              <a:t>Diese Feststellungen fließen in den Gesamtplan nach § 121 SGB IX ein, der wiederum die Grundlage für den Verwaltungsakt nach § 120 Abs. 2 SGB IX darstellt.</a:t>
            </a:r>
          </a:p>
          <a:p>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1005722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504056"/>
          </a:xfrm>
        </p:spPr>
        <p:txBody>
          <a:bodyPr>
            <a:noAutofit/>
          </a:bodyPr>
          <a:lstStyle/>
          <a:p>
            <a:r>
              <a:rPr lang="de-DE" sz="3600" b="1" dirty="0"/>
              <a:t>Gesamtplan </a:t>
            </a:r>
            <a:r>
              <a:rPr lang="de-DE" sz="3600" b="1" dirty="0" smtClean="0"/>
              <a:t>i.S.v. § </a:t>
            </a:r>
            <a:r>
              <a:rPr lang="de-DE" sz="3600" b="1" dirty="0"/>
              <a:t>121 SGB </a:t>
            </a:r>
            <a:r>
              <a:rPr lang="de-DE" sz="3600" b="1" dirty="0" smtClean="0"/>
              <a:t>IX</a:t>
            </a:r>
            <a:endParaRPr lang="de-DE" sz="3600" dirty="0"/>
          </a:p>
        </p:txBody>
      </p:sp>
      <p:sp>
        <p:nvSpPr>
          <p:cNvPr id="5" name="Inhaltsplatzhalter 4"/>
          <p:cNvSpPr>
            <a:spLocks noGrp="1"/>
          </p:cNvSpPr>
          <p:nvPr>
            <p:ph idx="1"/>
          </p:nvPr>
        </p:nvSpPr>
        <p:spPr>
          <a:xfrm>
            <a:off x="0" y="899360"/>
            <a:ext cx="9144000" cy="5663654"/>
          </a:xfrm>
        </p:spPr>
        <p:txBody>
          <a:bodyPr>
            <a:noAutofit/>
          </a:bodyPr>
          <a:lstStyle/>
          <a:p>
            <a:r>
              <a:rPr lang="de-DE" sz="2000" dirty="0" smtClean="0"/>
              <a:t>Inhaltlich </a:t>
            </a:r>
            <a:r>
              <a:rPr lang="de-DE" sz="2000" dirty="0"/>
              <a:t>besteht der Gesamtplan nach. § 121 SGB IX neben den Inhalten nach § 19 SGB IX insbesondere aus</a:t>
            </a:r>
          </a:p>
          <a:p>
            <a:pPr marL="914400" lvl="1" indent="-514350">
              <a:buFont typeface="+mj-lt"/>
              <a:buAutoNum type="arabicPeriod"/>
            </a:pPr>
            <a:r>
              <a:rPr lang="de-DE" sz="2000" dirty="0" smtClean="0"/>
              <a:t>den </a:t>
            </a:r>
            <a:r>
              <a:rPr lang="de-DE" sz="2000" dirty="0"/>
              <a:t>Ergebnissen der </a:t>
            </a:r>
            <a:r>
              <a:rPr lang="de-DE" sz="2000" dirty="0" smtClean="0"/>
              <a:t>Bedarfsermittlung,</a:t>
            </a:r>
          </a:p>
          <a:p>
            <a:pPr marL="914400" lvl="1" indent="-514350">
              <a:buFont typeface="+mj-lt"/>
              <a:buAutoNum type="arabicPeriod"/>
            </a:pPr>
            <a:r>
              <a:rPr lang="de-DE" sz="2000" dirty="0" smtClean="0"/>
              <a:t>den </a:t>
            </a:r>
            <a:r>
              <a:rPr lang="de-DE" sz="2000" dirty="0"/>
              <a:t>hierfür eingesetzten Verfahren und Instrumenten </a:t>
            </a:r>
            <a:r>
              <a:rPr lang="de-DE" sz="2000" dirty="0" smtClean="0"/>
              <a:t>sowie</a:t>
            </a:r>
          </a:p>
          <a:p>
            <a:pPr marL="914400" lvl="1" indent="-514350">
              <a:buFont typeface="+mj-lt"/>
              <a:buAutoNum type="arabicPeriod"/>
            </a:pPr>
            <a:r>
              <a:rPr lang="de-DE" sz="2000" dirty="0" smtClean="0"/>
              <a:t>Maßstäben </a:t>
            </a:r>
            <a:r>
              <a:rPr lang="de-DE" sz="2000" dirty="0"/>
              <a:t>und Kriterien der </a:t>
            </a:r>
            <a:r>
              <a:rPr lang="de-DE" sz="2000" dirty="0" smtClean="0"/>
              <a:t>Wirkungskontrolle, Überprüfungszeitraum</a:t>
            </a:r>
            <a:endParaRPr lang="de-DE" sz="2000" dirty="0"/>
          </a:p>
          <a:p>
            <a:r>
              <a:rPr lang="de-DE" sz="2000" dirty="0" smtClean="0"/>
              <a:t>Konkrete </a:t>
            </a:r>
            <a:r>
              <a:rPr lang="de-DE" sz="2000" dirty="0"/>
              <a:t>Angaben über Bedarfe, </a:t>
            </a:r>
            <a:r>
              <a:rPr lang="de-DE" sz="2000" dirty="0" smtClean="0"/>
              <a:t>Maßnahmen, vereinbarte </a:t>
            </a:r>
            <a:r>
              <a:rPr lang="de-DE" sz="2000" dirty="0"/>
              <a:t>Ziele sowie die Aktivitäten </a:t>
            </a:r>
            <a:r>
              <a:rPr lang="de-DE" sz="2000" dirty="0" smtClean="0"/>
              <a:t>und Ressourcen der leistungsberechtigten Person</a:t>
            </a:r>
            <a:endParaRPr lang="de-DE" sz="2000" dirty="0"/>
          </a:p>
          <a:p>
            <a:r>
              <a:rPr lang="de-DE" sz="2000" dirty="0" smtClean="0"/>
              <a:t>Dokumentation der mit </a:t>
            </a:r>
            <a:r>
              <a:rPr lang="de-DE" sz="2000" dirty="0"/>
              <a:t>anderen Leistungsträgern </a:t>
            </a:r>
            <a:r>
              <a:rPr lang="de-DE" sz="2000" dirty="0" smtClean="0"/>
              <a:t>getroffenen Vereinbarungen</a:t>
            </a:r>
          </a:p>
          <a:p>
            <a:r>
              <a:rPr lang="de-DE" sz="2000" dirty="0" smtClean="0"/>
              <a:t>Pauschale </a:t>
            </a:r>
            <a:r>
              <a:rPr lang="de-DE" sz="2000" dirty="0"/>
              <a:t>Geldleistung nach § 116 Abs. 1 SGB </a:t>
            </a:r>
            <a:r>
              <a:rPr lang="de-DE" sz="2000" dirty="0" smtClean="0"/>
              <a:t>IX</a:t>
            </a:r>
          </a:p>
          <a:p>
            <a:r>
              <a:rPr lang="de-DE" sz="2000" dirty="0" smtClean="0"/>
              <a:t>Ergebnis </a:t>
            </a:r>
            <a:r>
              <a:rPr lang="de-DE" sz="2000" dirty="0"/>
              <a:t>über die Beratungen des Anteils des Regelsatzes nach § 27a Abs. 3 SGB XII, der dem Leistungsberechtigten als Barmittel verbleibt.</a:t>
            </a:r>
          </a:p>
          <a:p>
            <a:r>
              <a:rPr lang="de-DE" sz="2000" dirty="0"/>
              <a:t>Der Gesamtplan ist dem Leistungsberechtigten zur Verfügung zu stellen.</a:t>
            </a:r>
          </a:p>
          <a:p>
            <a:r>
              <a:rPr lang="de-DE" sz="2000" dirty="0" smtClean="0"/>
              <a:t>Überprüfung, Anpassung, Fortschreibung </a:t>
            </a:r>
            <a:r>
              <a:rPr lang="de-DE" sz="2000" dirty="0"/>
              <a:t>soll spätestens nach 2 Jahren erfolgen. </a:t>
            </a:r>
          </a:p>
          <a:p>
            <a:r>
              <a:rPr lang="de-DE" sz="2000" dirty="0" smtClean="0"/>
              <a:t>Bei </a:t>
            </a:r>
            <a:r>
              <a:rPr lang="de-DE" sz="2000" dirty="0"/>
              <a:t>Bedarf kann ein Gesamtplan unabhängig von der </a:t>
            </a:r>
            <a:r>
              <a:rPr lang="de-DE" sz="2000" dirty="0" smtClean="0"/>
              <a:t>Laufzeit </a:t>
            </a:r>
            <a:r>
              <a:rPr lang="de-DE" sz="2000" dirty="0"/>
              <a:t>modifiziert werden. </a:t>
            </a:r>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60954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4000" b="1" dirty="0"/>
              <a:t>Teilhabezielvereinbarung (§ 122 SGB IX</a:t>
            </a:r>
            <a:r>
              <a:rPr lang="de-DE" sz="4000" b="1" dirty="0" smtClean="0"/>
              <a:t>)</a:t>
            </a:r>
            <a:endParaRPr lang="de-DE" sz="4000" dirty="0"/>
          </a:p>
        </p:txBody>
      </p:sp>
      <p:sp>
        <p:nvSpPr>
          <p:cNvPr id="5" name="Inhaltsplatzhalter 4"/>
          <p:cNvSpPr>
            <a:spLocks noGrp="1"/>
          </p:cNvSpPr>
          <p:nvPr>
            <p:ph idx="1"/>
          </p:nvPr>
        </p:nvSpPr>
        <p:spPr>
          <a:xfrm>
            <a:off x="179512" y="1412776"/>
            <a:ext cx="8784976" cy="4824536"/>
          </a:xfrm>
        </p:spPr>
        <p:txBody>
          <a:bodyPr>
            <a:normAutofit/>
          </a:bodyPr>
          <a:lstStyle/>
          <a:p>
            <a:pPr marL="0" indent="0">
              <a:buNone/>
            </a:pPr>
            <a:r>
              <a:rPr lang="de-DE" dirty="0"/>
              <a:t>Die Teilhabezielvereinbarung </a:t>
            </a:r>
            <a:r>
              <a:rPr lang="de-DE" dirty="0" smtClean="0"/>
              <a:t>als </a:t>
            </a:r>
            <a:r>
              <a:rPr lang="de-DE" dirty="0"/>
              <a:t>partizipatives Element, mit dem </a:t>
            </a:r>
            <a:r>
              <a:rPr lang="de-DE" dirty="0" smtClean="0"/>
              <a:t>Träger </a:t>
            </a:r>
            <a:r>
              <a:rPr lang="de-DE" dirty="0"/>
              <a:t>der Eingliederungshilfe die Möglichkeit </a:t>
            </a:r>
            <a:r>
              <a:rPr lang="de-DE" dirty="0" smtClean="0"/>
              <a:t>hat, </a:t>
            </a:r>
            <a:r>
              <a:rPr lang="de-DE" dirty="0"/>
              <a:t>eine konkrete Umsetzung von </a:t>
            </a:r>
            <a:r>
              <a:rPr lang="de-DE" dirty="0" smtClean="0"/>
              <a:t>Mindestinhalten des Gesamtplans mit </a:t>
            </a:r>
            <a:r>
              <a:rPr lang="de-DE" dirty="0"/>
              <a:t>dem Leistungsberechtigten </a:t>
            </a:r>
            <a:r>
              <a:rPr lang="de-DE" dirty="0" smtClean="0"/>
              <a:t>zu vereinbaren. </a:t>
            </a:r>
          </a:p>
          <a:p>
            <a:pPr marL="0" indent="0">
              <a:buNone/>
            </a:pPr>
            <a:r>
              <a:rPr lang="de-DE" dirty="0" smtClean="0"/>
              <a:t>Die </a:t>
            </a:r>
            <a:r>
              <a:rPr lang="de-DE" dirty="0"/>
              <a:t>Vereinbarung von Teilhabezielen und Zielerreichungskriterien dient dazu, die Überprüfung und Wirkungskontrolle von bewilligten Leistungen zu ermöglichen.</a:t>
            </a:r>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3661742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4000" b="1" dirty="0" smtClean="0"/>
              <a:t>Wirksamkeit der Leistungen </a:t>
            </a:r>
            <a:endParaRPr lang="de-DE" sz="4000" dirty="0"/>
          </a:p>
        </p:txBody>
      </p:sp>
      <p:sp>
        <p:nvSpPr>
          <p:cNvPr id="5" name="Inhaltsplatzhalter 4"/>
          <p:cNvSpPr>
            <a:spLocks noGrp="1"/>
          </p:cNvSpPr>
          <p:nvPr>
            <p:ph idx="1"/>
          </p:nvPr>
        </p:nvSpPr>
        <p:spPr>
          <a:xfrm>
            <a:off x="179512" y="1046484"/>
            <a:ext cx="8964488" cy="5309866"/>
          </a:xfrm>
        </p:spPr>
        <p:txBody>
          <a:bodyPr>
            <a:normAutofit fontScale="62500" lnSpcReduction="20000"/>
          </a:bodyPr>
          <a:lstStyle/>
          <a:p>
            <a:pPr marL="0" indent="0">
              <a:buNone/>
            </a:pPr>
            <a:r>
              <a:rPr lang="de-DE" dirty="0"/>
              <a:t>In § 1 Satz 1, § 4 Abs. 1 und § 28 Abs. 2 SGB IX werden die volle, wirksame und gleichberechtigte Teilhabe als Ziele der Leistungen zur Rehabilitation genannt. Die in § 4 SGB IX konkretisierten Ziele, </a:t>
            </a:r>
            <a:r>
              <a:rPr lang="de-DE" dirty="0" smtClean="0"/>
              <a:t>Teilhabeeinschränkungen zu beseitigen, zu mindern, eine </a:t>
            </a:r>
            <a:r>
              <a:rPr lang="de-DE" dirty="0"/>
              <a:t>Verschlimmerung zu verhüten </a:t>
            </a:r>
            <a:r>
              <a:rPr lang="de-DE" dirty="0" smtClean="0"/>
              <a:t>oder deren </a:t>
            </a:r>
            <a:r>
              <a:rPr lang="de-DE" dirty="0"/>
              <a:t>Folgen zu </a:t>
            </a:r>
            <a:r>
              <a:rPr lang="de-DE" dirty="0" smtClean="0"/>
              <a:t>mildern, sollen </a:t>
            </a:r>
            <a:r>
              <a:rPr lang="de-DE" dirty="0"/>
              <a:t>bei Untersuchungen zur Wirksamkeit der Leistung und zur Wirkungskontrolle Berücksichtigung finden.</a:t>
            </a:r>
          </a:p>
          <a:p>
            <a:pPr marL="0" indent="0">
              <a:buNone/>
            </a:pPr>
            <a:r>
              <a:rPr lang="de-DE" dirty="0"/>
              <a:t>Im Rahmen des Gesamtplanverfahrens werden gemeinsam mit dem Leistungsberechtigten konkrete Ziele sowie die Art und Weise der Leistungserbringung vereinbart.</a:t>
            </a:r>
          </a:p>
          <a:p>
            <a:pPr marL="0" indent="0">
              <a:buNone/>
            </a:pPr>
            <a:r>
              <a:rPr lang="de-DE" dirty="0"/>
              <a:t>Zur Prüfung, ob dies erreicht wird, also die gewünschte Wirkung erzielt wird, können zum Beispiel nachfolgende Kriterien geeignet sein:</a:t>
            </a:r>
          </a:p>
          <a:p>
            <a:r>
              <a:rPr lang="de-DE" dirty="0" smtClean="0"/>
              <a:t>die </a:t>
            </a:r>
            <a:r>
              <a:rPr lang="de-DE" dirty="0"/>
              <a:t>Beteiligung des Leistungsberechtigten am Teilhabeprozess</a:t>
            </a:r>
          </a:p>
          <a:p>
            <a:r>
              <a:rPr lang="de-DE" dirty="0" smtClean="0"/>
              <a:t>die </a:t>
            </a:r>
            <a:r>
              <a:rPr lang="de-DE" dirty="0"/>
              <a:t>Erreichung der vereinbarten Ziele und die Geeignetheit der Maßnahmen</a:t>
            </a:r>
          </a:p>
          <a:p>
            <a:r>
              <a:rPr lang="de-DE" dirty="0" smtClean="0"/>
              <a:t>die </a:t>
            </a:r>
            <a:r>
              <a:rPr lang="de-DE" dirty="0"/>
              <a:t>Ausrichtung der Leistungserbringung auf die Lebenswelt und den Sozialraum</a:t>
            </a:r>
          </a:p>
          <a:p>
            <a:r>
              <a:rPr lang="de-DE" dirty="0" smtClean="0"/>
              <a:t>die </a:t>
            </a:r>
            <a:r>
              <a:rPr lang="de-DE" dirty="0"/>
              <a:t>Zufriedenheit des Leistungsberechtigten</a:t>
            </a:r>
          </a:p>
          <a:p>
            <a:r>
              <a:rPr lang="de-DE" dirty="0" smtClean="0"/>
              <a:t>die </a:t>
            </a:r>
            <a:r>
              <a:rPr lang="de-DE" dirty="0"/>
              <a:t>Wirtschaftlichkeit der Leistungsgewährung und -erbringung</a:t>
            </a:r>
          </a:p>
          <a:p>
            <a:r>
              <a:rPr lang="de-DE" dirty="0" smtClean="0"/>
              <a:t>die </a:t>
            </a:r>
            <a:r>
              <a:rPr lang="de-DE" dirty="0"/>
              <a:t>interdisziplinäre und trägerübergreifende Zusammenarbeit</a:t>
            </a:r>
          </a:p>
          <a:p>
            <a:pPr mar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4081227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836712"/>
            <a:ext cx="8352928" cy="4525963"/>
          </a:xfrm>
        </p:spPr>
        <p:txBody>
          <a:bodyPr/>
          <a:lstStyle/>
          <a:p>
            <a:pPr marL="0" indent="0" algn="ctr">
              <a:buNone/>
            </a:pPr>
            <a:endParaRPr lang="de-DE" dirty="0" smtClean="0"/>
          </a:p>
          <a:p>
            <a:pPr marL="0" indent="0" algn="ctr">
              <a:buNone/>
            </a:pPr>
            <a:endParaRPr lang="de-DE" dirty="0"/>
          </a:p>
          <a:p>
            <a:pPr marL="0" indent="0" algn="ctr">
              <a:buNone/>
            </a:pPr>
            <a:endParaRPr lang="de-DE" dirty="0" smtClean="0"/>
          </a:p>
          <a:p>
            <a:pPr marL="0" indent="0" algn="ctr">
              <a:buNone/>
            </a:pPr>
            <a:r>
              <a:rPr lang="de-DE" sz="6000" dirty="0" smtClean="0"/>
              <a:t>Vielen Dank!</a:t>
            </a:r>
            <a:endParaRPr lang="de-DE" sz="6000" dirty="0"/>
          </a:p>
        </p:txBody>
      </p:sp>
      <p:sp>
        <p:nvSpPr>
          <p:cNvPr id="4" name="Fußzeilenplatzhalter 3"/>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69975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188640"/>
            <a:ext cx="8229600" cy="648072"/>
          </a:xfrm>
        </p:spPr>
        <p:txBody>
          <a:bodyPr>
            <a:normAutofit fontScale="90000"/>
          </a:bodyPr>
          <a:lstStyle/>
          <a:p>
            <a:r>
              <a:rPr lang="de-DE" dirty="0" smtClean="0"/>
              <a:t>Aufgabe und Ziel der Gesamtplanung</a:t>
            </a:r>
            <a:endParaRPr lang="de-DE" dirty="0"/>
          </a:p>
        </p:txBody>
      </p:sp>
      <p:sp>
        <p:nvSpPr>
          <p:cNvPr id="5" name="Inhaltsplatzhalter 4"/>
          <p:cNvSpPr>
            <a:spLocks noGrp="1"/>
          </p:cNvSpPr>
          <p:nvPr>
            <p:ph idx="1"/>
          </p:nvPr>
        </p:nvSpPr>
        <p:spPr>
          <a:xfrm>
            <a:off x="179512" y="1196752"/>
            <a:ext cx="8964488" cy="5040560"/>
          </a:xfrm>
        </p:spPr>
        <p:txBody>
          <a:bodyPr>
            <a:normAutofit fontScale="70000" lnSpcReduction="20000"/>
          </a:bodyPr>
          <a:lstStyle/>
          <a:p>
            <a:pPr lvl="0"/>
            <a:r>
              <a:rPr lang="de-DE" b="1" dirty="0"/>
              <a:t>Ermittlung, Planung, Steuerung, Dokumentation und Wirkungskontrolle von Unterstützungsleistungen </a:t>
            </a:r>
            <a:r>
              <a:rPr lang="de-DE" dirty="0"/>
              <a:t>im Rahmen der Eingliederungshilfe </a:t>
            </a:r>
          </a:p>
          <a:p>
            <a:pPr lvl="0"/>
            <a:r>
              <a:rPr lang="de-DE" b="1" dirty="0" smtClean="0"/>
              <a:t>aktive </a:t>
            </a:r>
            <a:r>
              <a:rPr lang="de-DE" b="1" dirty="0"/>
              <a:t>Beteiligung </a:t>
            </a:r>
            <a:r>
              <a:rPr lang="de-DE" dirty="0"/>
              <a:t>des Leistungsberechtigten</a:t>
            </a:r>
          </a:p>
          <a:p>
            <a:pPr lvl="0"/>
            <a:r>
              <a:rPr lang="de-DE" b="1" dirty="0" smtClean="0"/>
              <a:t>bedarfsgerechte </a:t>
            </a:r>
            <a:r>
              <a:rPr lang="de-DE" b="1" dirty="0"/>
              <a:t>Planung, effektive und effiziente Steuerung</a:t>
            </a:r>
            <a:endParaRPr lang="de-DE" dirty="0"/>
          </a:p>
          <a:p>
            <a:pPr lvl="0"/>
            <a:r>
              <a:rPr lang="de-DE" dirty="0"/>
              <a:t>Voraussetzung zur Erkennung und Überwindung </a:t>
            </a:r>
            <a:r>
              <a:rPr lang="de-DE" b="1" dirty="0"/>
              <a:t>individueller  Teilhabebarrieren</a:t>
            </a:r>
            <a:endParaRPr lang="de-DE" dirty="0"/>
          </a:p>
          <a:p>
            <a:pPr lvl="0"/>
            <a:r>
              <a:rPr lang="de-DE" b="1" dirty="0"/>
              <a:t>Ausrichtung an der individuellen Lebenslage</a:t>
            </a:r>
            <a:r>
              <a:rPr lang="de-DE" dirty="0"/>
              <a:t> des Menschen mit Behinderungen </a:t>
            </a:r>
          </a:p>
          <a:p>
            <a:pPr lvl="0"/>
            <a:r>
              <a:rPr lang="de-DE" dirty="0"/>
              <a:t>Einbeziehung der </a:t>
            </a:r>
            <a:r>
              <a:rPr lang="de-DE" b="1" dirty="0"/>
              <a:t>Fähigkeiten, Fertigkeiten</a:t>
            </a:r>
            <a:r>
              <a:rPr lang="de-DE" dirty="0"/>
              <a:t> und </a:t>
            </a:r>
            <a:r>
              <a:rPr lang="de-DE" b="1" dirty="0"/>
              <a:t>Ressourcen</a:t>
            </a:r>
            <a:r>
              <a:rPr lang="de-DE" dirty="0"/>
              <a:t> und unter Berücksichtigung </a:t>
            </a:r>
            <a:r>
              <a:rPr lang="de-DE" b="1" dirty="0"/>
              <a:t>sozialräumlicher Aspekte</a:t>
            </a:r>
          </a:p>
          <a:p>
            <a:pPr lvl="0"/>
            <a:r>
              <a:rPr lang="de-DE" b="1" dirty="0"/>
              <a:t>Wünsche zu Ziel und Art der Leistungen sind Ausgangspunkt im Prozess der Bedarfsermittlung und -planung</a:t>
            </a:r>
            <a:r>
              <a:rPr lang="de-DE" dirty="0"/>
              <a:t> </a:t>
            </a:r>
            <a:r>
              <a:rPr lang="de-DE" dirty="0" smtClean="0"/>
              <a:t>(</a:t>
            </a:r>
            <a:r>
              <a:rPr lang="de-DE" b="1" dirty="0"/>
              <a:t>partizipative Ansatz)</a:t>
            </a:r>
            <a:endParaRPr lang="de-DE" dirty="0"/>
          </a:p>
          <a:p>
            <a:pPr lvl="0"/>
            <a:r>
              <a:rPr lang="de-DE" b="1" dirty="0"/>
              <a:t>strukturelle Aufgabe </a:t>
            </a:r>
            <a:r>
              <a:rPr lang="de-DE" dirty="0"/>
              <a:t>im Zusammenhang mit dem </a:t>
            </a:r>
            <a:r>
              <a:rPr lang="de-DE" b="1" dirty="0"/>
              <a:t>Sicherstellungsauftrag</a:t>
            </a:r>
            <a:r>
              <a:rPr lang="de-DE" dirty="0"/>
              <a:t> des Trägers der Eingliederungshilfe </a:t>
            </a:r>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83450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188640"/>
            <a:ext cx="8229600" cy="648072"/>
          </a:xfrm>
        </p:spPr>
        <p:txBody>
          <a:bodyPr>
            <a:normAutofit/>
          </a:bodyPr>
          <a:lstStyle/>
          <a:p>
            <a:r>
              <a:rPr lang="de-DE" sz="3600" dirty="0" smtClean="0"/>
              <a:t>Anwendungsbereich der Gesamtplanung</a:t>
            </a:r>
            <a:endParaRPr lang="de-DE" sz="3600" dirty="0"/>
          </a:p>
        </p:txBody>
      </p:sp>
      <p:sp>
        <p:nvSpPr>
          <p:cNvPr id="5" name="Inhaltsplatzhalter 4"/>
          <p:cNvSpPr>
            <a:spLocks noGrp="1"/>
          </p:cNvSpPr>
          <p:nvPr>
            <p:ph idx="1"/>
          </p:nvPr>
        </p:nvSpPr>
        <p:spPr>
          <a:xfrm>
            <a:off x="395536" y="1196752"/>
            <a:ext cx="8568952" cy="5040560"/>
          </a:xfrm>
        </p:spPr>
        <p:txBody>
          <a:bodyPr>
            <a:normAutofit fontScale="85000" lnSpcReduction="10000"/>
          </a:bodyPr>
          <a:lstStyle/>
          <a:p>
            <a:pPr marL="0" lvl="0" indent="0">
              <a:buNone/>
            </a:pPr>
            <a:r>
              <a:rPr lang="de-DE" dirty="0" smtClean="0"/>
              <a:t>Eine Gesamtplanung durch Träger der Eingliederungshilfe hat </a:t>
            </a:r>
            <a:r>
              <a:rPr lang="de-DE" b="1" dirty="0" smtClean="0"/>
              <a:t>immer</a:t>
            </a:r>
            <a:r>
              <a:rPr lang="de-DE" dirty="0" smtClean="0"/>
              <a:t> zu erfolgen, </a:t>
            </a:r>
            <a:r>
              <a:rPr lang="de-DE" b="1" dirty="0" smtClean="0"/>
              <a:t>wenn Leistungen der Eingliederungshilfe in Betracht kommen</a:t>
            </a:r>
            <a:r>
              <a:rPr lang="de-DE" dirty="0" smtClean="0"/>
              <a:t>. </a:t>
            </a:r>
          </a:p>
          <a:p>
            <a:pPr marL="0" lvl="0" indent="0">
              <a:buNone/>
            </a:pPr>
            <a:r>
              <a:rPr lang="de-DE" dirty="0" smtClean="0"/>
              <a:t>Darüber hinaus kommt eine Gesamtplanung zur Anwendung,</a:t>
            </a:r>
          </a:p>
          <a:p>
            <a:pPr marL="0" lvl="0" indent="0">
              <a:buNone/>
            </a:pPr>
            <a:r>
              <a:rPr lang="de-DE" dirty="0" smtClean="0"/>
              <a:t>a) wenn der Träger der Eingliederungshilfe nach § 21 SGB IX der für die Durchführung des Teilhabeplanverfahrens verantwortliche Rehabilitationsträger ist, oder</a:t>
            </a:r>
          </a:p>
          <a:p>
            <a:pPr marL="0" lvl="0" indent="0">
              <a:buNone/>
            </a:pPr>
            <a:r>
              <a:rPr lang="de-DE" dirty="0" smtClean="0"/>
              <a:t>b) wenn der Träger der Eingliederungshilfe nach § 19 Abs. 5 SGB IX anstelle des leistenden Rehabilitationsträgers das Teilhabeplanverfahren durchführt.</a:t>
            </a:r>
          </a:p>
          <a:p>
            <a:pPr lvl="0"/>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405326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188640"/>
            <a:ext cx="8229600" cy="648072"/>
          </a:xfrm>
        </p:spPr>
        <p:txBody>
          <a:bodyPr>
            <a:normAutofit fontScale="90000"/>
          </a:bodyPr>
          <a:lstStyle/>
          <a:p>
            <a:r>
              <a:rPr lang="de-DE" sz="3600" dirty="0" smtClean="0"/>
              <a:t>Die Gesamtplanung erfolgt in </a:t>
            </a:r>
            <a:r>
              <a:rPr lang="de-DE" sz="3600" b="1" dirty="0" smtClean="0"/>
              <a:t>vier Schritten</a:t>
            </a:r>
            <a:br>
              <a:rPr lang="de-DE" sz="3600" b="1" dirty="0" smtClean="0"/>
            </a:br>
            <a:r>
              <a:rPr lang="de-DE" sz="3600" dirty="0" smtClean="0"/>
              <a:t>(§§ 118 ff. SGB IX):</a:t>
            </a:r>
            <a:endParaRPr lang="de-DE" sz="3600" dirty="0"/>
          </a:p>
        </p:txBody>
      </p:sp>
      <p:sp>
        <p:nvSpPr>
          <p:cNvPr id="5" name="Inhaltsplatzhalter 4"/>
          <p:cNvSpPr>
            <a:spLocks noGrp="1"/>
          </p:cNvSpPr>
          <p:nvPr>
            <p:ph idx="1"/>
          </p:nvPr>
        </p:nvSpPr>
        <p:spPr>
          <a:xfrm>
            <a:off x="179512" y="1525065"/>
            <a:ext cx="8784976" cy="5040560"/>
          </a:xfrm>
        </p:spPr>
        <p:txBody>
          <a:bodyPr>
            <a:normAutofit/>
          </a:bodyPr>
          <a:lstStyle/>
          <a:p>
            <a:pPr marL="514350" lvl="0" indent="-514350">
              <a:buFont typeface="+mj-lt"/>
              <a:buAutoNum type="arabicPeriod"/>
            </a:pPr>
            <a:r>
              <a:rPr lang="de-DE" sz="3000" dirty="0" smtClean="0"/>
              <a:t>Zunächst wird der </a:t>
            </a:r>
            <a:r>
              <a:rPr lang="de-DE" sz="3000" b="1" dirty="0" smtClean="0"/>
              <a:t>individuelle Bedarf festgestellt</a:t>
            </a:r>
            <a:r>
              <a:rPr lang="de-DE" sz="3000" dirty="0" smtClean="0"/>
              <a:t>.</a:t>
            </a:r>
          </a:p>
          <a:p>
            <a:pPr marL="514350" lvl="0" indent="-514350">
              <a:buFont typeface="+mj-lt"/>
              <a:buAutoNum type="arabicPeriod"/>
            </a:pPr>
            <a:r>
              <a:rPr lang="de-DE" sz="3000" dirty="0" smtClean="0"/>
              <a:t>Mit Zustimmung des/der Leistungsberechtigten wird eine  </a:t>
            </a:r>
            <a:r>
              <a:rPr lang="de-DE" sz="3000" b="1" dirty="0" smtClean="0"/>
              <a:t>Gesamtplankonferenz </a:t>
            </a:r>
            <a:r>
              <a:rPr lang="de-DE" sz="3000" dirty="0" smtClean="0"/>
              <a:t>durchgeführt.</a:t>
            </a:r>
          </a:p>
          <a:p>
            <a:pPr marL="514350" lvl="0" indent="-514350">
              <a:buFont typeface="+mj-lt"/>
              <a:buAutoNum type="arabicPeriod"/>
            </a:pPr>
            <a:r>
              <a:rPr lang="de-DE" sz="3000" dirty="0" smtClean="0"/>
              <a:t>Träger der Eingliederungshilfe und die beteiligten Leistungsträger </a:t>
            </a:r>
            <a:r>
              <a:rPr lang="de-DE" sz="3000" b="1" dirty="0" smtClean="0"/>
              <a:t>stellen Leistungen </a:t>
            </a:r>
            <a:r>
              <a:rPr lang="de-DE" sz="3000" dirty="0" smtClean="0"/>
              <a:t>fest.</a:t>
            </a:r>
          </a:p>
          <a:p>
            <a:pPr marL="514350" lvl="0" indent="-514350">
              <a:buFont typeface="+mj-lt"/>
              <a:buAutoNum type="arabicPeriod"/>
            </a:pPr>
            <a:r>
              <a:rPr lang="de-DE" sz="3000" b="1" dirty="0" smtClean="0"/>
              <a:t>Gesamtplan</a:t>
            </a:r>
            <a:r>
              <a:rPr lang="de-DE" sz="3000" dirty="0" smtClean="0"/>
              <a:t> ist aufzustellen zur Steuerung, Wirkungskontrolle und Dokumentation des Teilhabeprozesses. </a:t>
            </a:r>
          </a:p>
          <a:p>
            <a:pPr lvl="0"/>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316661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dirty="0" smtClean="0"/>
              <a:t>Inhaltliche </a:t>
            </a:r>
            <a:r>
              <a:rPr lang="de-DE" sz="3200" b="1" dirty="0" smtClean="0"/>
              <a:t>Grundsätze des Gesamtplanverfahrens </a:t>
            </a:r>
            <a:endParaRPr lang="de-DE" sz="3200" b="1" dirty="0"/>
          </a:p>
        </p:txBody>
      </p:sp>
      <p:sp>
        <p:nvSpPr>
          <p:cNvPr id="5" name="Inhaltsplatzhalter 4"/>
          <p:cNvSpPr>
            <a:spLocks noGrp="1"/>
          </p:cNvSpPr>
          <p:nvPr>
            <p:ph idx="1"/>
          </p:nvPr>
        </p:nvSpPr>
        <p:spPr>
          <a:xfrm>
            <a:off x="179512" y="1412776"/>
            <a:ext cx="8784976" cy="4824536"/>
          </a:xfrm>
        </p:spPr>
        <p:txBody>
          <a:bodyPr>
            <a:normAutofit fontScale="85000" lnSpcReduction="10000"/>
          </a:bodyPr>
          <a:lstStyle/>
          <a:p>
            <a:pPr marL="0" lvl="0" indent="0">
              <a:buNone/>
            </a:pPr>
            <a:r>
              <a:rPr lang="de-DE" dirty="0" smtClean="0"/>
              <a:t>Das Gesamtplanverfahren ist nach den in § 117 Abs. 1 SGB IX aufgeführten </a:t>
            </a:r>
            <a:r>
              <a:rPr lang="de-DE" b="1" dirty="0" smtClean="0"/>
              <a:t>Maßstäben</a:t>
            </a:r>
            <a:r>
              <a:rPr lang="de-DE" dirty="0" smtClean="0"/>
              <a:t> durchzuführen;</a:t>
            </a:r>
          </a:p>
          <a:p>
            <a:r>
              <a:rPr lang="de-DE" dirty="0" smtClean="0"/>
              <a:t>Zentral ist dabei die </a:t>
            </a:r>
            <a:r>
              <a:rPr lang="de-DE" b="1" dirty="0" smtClean="0"/>
              <a:t>Beteiligung der leistungsberechtigten Person </a:t>
            </a:r>
            <a:r>
              <a:rPr lang="de-DE" dirty="0" smtClean="0"/>
              <a:t>in allen Verfahrensschritten.</a:t>
            </a:r>
          </a:p>
          <a:p>
            <a:pPr lvl="0"/>
            <a:r>
              <a:rPr lang="de-DE" dirty="0" smtClean="0"/>
              <a:t>Die Wünsche der leistungsberechtigten Person zu Ziel und Art der Leistungen sind zu dokumentieren. </a:t>
            </a:r>
          </a:p>
          <a:p>
            <a:pPr lvl="0"/>
            <a:r>
              <a:rPr lang="de-DE" dirty="0" smtClean="0"/>
              <a:t>Das Instrument zur Bedarfsermittlung ist so zu gestalten, dass die Wünsche des Leistungsberechtigten dort dokumentiert werden können.</a:t>
            </a:r>
          </a:p>
          <a:p>
            <a:pPr lvl="0"/>
            <a:r>
              <a:rPr lang="de-DE" dirty="0" smtClean="0"/>
              <a:t>Bei der Durchführung des Gesamtplan Verfahrens müssen folgende </a:t>
            </a:r>
            <a:r>
              <a:rPr lang="de-DE" b="1" dirty="0" smtClean="0"/>
              <a:t>Kriterien</a:t>
            </a:r>
            <a:r>
              <a:rPr lang="de-DE" dirty="0" smtClean="0"/>
              <a:t> beachtet werden:</a:t>
            </a:r>
          </a:p>
          <a:p>
            <a:pPr lvl="0"/>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53402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t>a) transparent</a:t>
            </a:r>
            <a:endParaRPr lang="de-DE" sz="3200" b="1" dirty="0"/>
          </a:p>
        </p:txBody>
      </p:sp>
      <p:sp>
        <p:nvSpPr>
          <p:cNvPr id="5" name="Inhaltsplatzhalter 4"/>
          <p:cNvSpPr>
            <a:spLocks noGrp="1"/>
          </p:cNvSpPr>
          <p:nvPr>
            <p:ph idx="1"/>
          </p:nvPr>
        </p:nvSpPr>
        <p:spPr>
          <a:xfrm>
            <a:off x="179512" y="1412776"/>
            <a:ext cx="8784976" cy="4824536"/>
          </a:xfrm>
        </p:spPr>
        <p:txBody>
          <a:bodyPr>
            <a:normAutofit/>
          </a:bodyPr>
          <a:lstStyle/>
          <a:p>
            <a:pPr marL="0" lvl="0" indent="0">
              <a:buNone/>
            </a:pPr>
            <a:r>
              <a:rPr lang="de-DE" dirty="0" smtClean="0"/>
              <a:t>Das Verfahren soll so gestaltet werden, dass  Beteiligte – insbesondere die leistungsberechtigte Person unter Berücksichtigung kommunikativer Fähigkeiten – Ziel, Ablauf und Hintergrund des Gesamtplanverfahrens nachvollziehen können. </a:t>
            </a:r>
          </a:p>
          <a:p>
            <a:pPr marL="0" lvl="0" indent="0">
              <a:buNone/>
            </a:pPr>
            <a:r>
              <a:rPr lang="de-DE" dirty="0" smtClean="0"/>
              <a:t>Es muss deutlich werden, wie und nach welchen Kriterien, mit welchen Methoden und mit welchen Instrumenten der individuelle Bedarf ermittelt und festgestellt wird. </a:t>
            </a: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32157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a:t>b</a:t>
            </a:r>
            <a:r>
              <a:rPr lang="de-DE" sz="3200" b="1" dirty="0" smtClean="0"/>
              <a:t>) trägerübergreifend</a:t>
            </a:r>
            <a:endParaRPr lang="de-DE" sz="3200" b="1" dirty="0"/>
          </a:p>
        </p:txBody>
      </p:sp>
      <p:sp>
        <p:nvSpPr>
          <p:cNvPr id="5" name="Inhaltsplatzhalter 4"/>
          <p:cNvSpPr>
            <a:spLocks noGrp="1"/>
          </p:cNvSpPr>
          <p:nvPr>
            <p:ph idx="1"/>
          </p:nvPr>
        </p:nvSpPr>
        <p:spPr>
          <a:xfrm>
            <a:off x="179512" y="1412776"/>
            <a:ext cx="8784976" cy="4824536"/>
          </a:xfrm>
        </p:spPr>
        <p:txBody>
          <a:bodyPr>
            <a:normAutofit fontScale="77500" lnSpcReduction="20000"/>
          </a:bodyPr>
          <a:lstStyle/>
          <a:p>
            <a:pPr marL="0" lvl="0" indent="0">
              <a:buNone/>
            </a:pPr>
            <a:r>
              <a:rPr lang="de-DE" dirty="0" smtClean="0"/>
              <a:t>Die Bedarfsermittlung beschränkt sich nicht auf die Teilhabeaspekte beschränken, die mithilfe der Eingliederungshilfe voraussichtlich überwunden werden können, sondern erfasst die Bedarfe </a:t>
            </a:r>
            <a:r>
              <a:rPr lang="de-DE" b="1" dirty="0" smtClean="0"/>
              <a:t>ganzheitlich auf der Basis des bio-psycho-sozialen Modells der ICF</a:t>
            </a:r>
            <a:r>
              <a:rPr lang="de-DE" dirty="0" smtClean="0"/>
              <a:t>. </a:t>
            </a:r>
          </a:p>
          <a:p>
            <a:pPr marL="0" lvl="0" indent="0">
              <a:buNone/>
            </a:pPr>
            <a:r>
              <a:rPr lang="de-DE" dirty="0" smtClean="0"/>
              <a:t>Eine leistungsrechtliche Zuordnung zu unterschiedlichen Leistungsträgern erfolgt erst in einem zweiten Schritt. </a:t>
            </a:r>
          </a:p>
          <a:p>
            <a:pPr marL="0" lvl="0" indent="0">
              <a:buNone/>
            </a:pPr>
            <a:r>
              <a:rPr lang="de-DE" dirty="0" smtClean="0"/>
              <a:t>Müssen die ermittelten Bedarfe von anderen Leistungsträgern gedeckt werden, sind diese zu beteiligen. Die Beteiligung erfolgt im Rahmen des </a:t>
            </a:r>
            <a:r>
              <a:rPr lang="de-DE" b="1" dirty="0" smtClean="0"/>
              <a:t>Teilhabeplanverfahrens</a:t>
            </a:r>
            <a:r>
              <a:rPr lang="de-DE" dirty="0" smtClean="0"/>
              <a:t> (wenn es sich um Träger der Rehabilitation handelt) oder über die Einbindung in das Gesamtplanverfahren (wenn es sich um Leistungen der Pflege nach dem SGB XI, der Hilfe zur Pflege nach dem SGB XII oder um Leistungen zum notwendigen Lebensunterhalt nach dem SGB XII handelt).</a:t>
            </a:r>
          </a:p>
          <a:p>
            <a:pPr marL="0" lv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407012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188640"/>
            <a:ext cx="8784976" cy="864096"/>
          </a:xfrm>
        </p:spPr>
        <p:txBody>
          <a:bodyPr>
            <a:noAutofit/>
          </a:bodyPr>
          <a:lstStyle/>
          <a:p>
            <a:r>
              <a:rPr lang="de-DE" sz="3200" b="1" dirty="0" smtClean="0"/>
              <a:t>c) interdisziplinär:</a:t>
            </a:r>
            <a:endParaRPr lang="de-DE" sz="3200" dirty="0"/>
          </a:p>
        </p:txBody>
      </p:sp>
      <p:sp>
        <p:nvSpPr>
          <p:cNvPr id="5" name="Inhaltsplatzhalter 4"/>
          <p:cNvSpPr>
            <a:spLocks noGrp="1"/>
          </p:cNvSpPr>
          <p:nvPr>
            <p:ph idx="1"/>
          </p:nvPr>
        </p:nvSpPr>
        <p:spPr>
          <a:xfrm>
            <a:off x="179512" y="1412776"/>
            <a:ext cx="8784976" cy="4824536"/>
          </a:xfrm>
        </p:spPr>
        <p:txBody>
          <a:bodyPr>
            <a:normAutofit/>
          </a:bodyPr>
          <a:lstStyle/>
          <a:p>
            <a:pPr marL="0" indent="0">
              <a:buNone/>
            </a:pPr>
            <a:r>
              <a:rPr lang="de-DE" dirty="0" smtClean="0"/>
              <a:t>Am </a:t>
            </a:r>
            <a:r>
              <a:rPr lang="de-DE" dirty="0"/>
              <a:t>Gesamtplanverfahren sind die </a:t>
            </a:r>
            <a:r>
              <a:rPr lang="de-DE" b="1" dirty="0"/>
              <a:t>fachlichen Disziplinen</a:t>
            </a:r>
            <a:r>
              <a:rPr lang="de-DE" dirty="0"/>
              <a:t> zu beteiligen, die die für die Ermittlung und Feststellung des Bedarfs notwendige Fachkompetenz mitbringen.</a:t>
            </a:r>
          </a:p>
          <a:p>
            <a:pPr marL="0" lvl="0" indent="0">
              <a:buNone/>
            </a:pPr>
            <a:endParaRPr lang="de-DE" dirty="0"/>
          </a:p>
        </p:txBody>
      </p:sp>
      <p:sp>
        <p:nvSpPr>
          <p:cNvPr id="6" name="Fußzeilenplatzhalter 5"/>
          <p:cNvSpPr>
            <a:spLocks noGrp="1"/>
          </p:cNvSpPr>
          <p:nvPr>
            <p:ph type="ftr" sz="quarter" idx="11"/>
          </p:nvPr>
        </p:nvSpPr>
        <p:spPr/>
        <p:txBody>
          <a:bodyPr/>
          <a:lstStyle/>
          <a:p>
            <a:r>
              <a:rPr lang="de-DE" smtClean="0"/>
              <a:t>Eingliederungshilfe und Bedarfsermittlung - R. Richard, Stendal 07.03.18</a:t>
            </a:r>
            <a:endParaRPr lang="de-DE"/>
          </a:p>
        </p:txBody>
      </p:sp>
    </p:spTree>
    <p:extLst>
      <p:ext uri="{BB962C8B-B14F-4D97-AF65-F5344CB8AC3E}">
        <p14:creationId xmlns:p14="http://schemas.microsoft.com/office/powerpoint/2010/main" val="210468901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1968</Words>
  <Application>Microsoft Office PowerPoint</Application>
  <PresentationFormat>Bildschirmpräsentation (4:3)</PresentationFormat>
  <Paragraphs>166</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Larissa</vt:lpstr>
      <vt:lpstr>ICF Anwenderkonferenz 2019  7. und 8. März 2019, Campus Stendal</vt:lpstr>
      <vt:lpstr>Einführung</vt:lpstr>
      <vt:lpstr>Aufgabe und Ziel der Gesamtplanung</vt:lpstr>
      <vt:lpstr>Anwendungsbereich der Gesamtplanung</vt:lpstr>
      <vt:lpstr>Die Gesamtplanung erfolgt in vier Schritten (§§ 118 ff. SGB IX):</vt:lpstr>
      <vt:lpstr>Inhaltliche Grundsätze des Gesamtplanverfahrens </vt:lpstr>
      <vt:lpstr>a) transparent</vt:lpstr>
      <vt:lpstr>b) trägerübergreifend</vt:lpstr>
      <vt:lpstr>c) interdisziplinär:</vt:lpstr>
      <vt:lpstr>d) konsensorientiert:</vt:lpstr>
      <vt:lpstr>e) individuell</vt:lpstr>
      <vt:lpstr>f) lebensweltbezogen</vt:lpstr>
      <vt:lpstr>g) sozialraumorientiert</vt:lpstr>
      <vt:lpstr>h) zielorientiert</vt:lpstr>
      <vt:lpstr>Instrumente der Bedarfsermittlung (§ 118 SGB IX)</vt:lpstr>
      <vt:lpstr>Anforderungen an Instrumente der Bedarfsermittlung (§§ 13, 118 SGB IX)</vt:lpstr>
      <vt:lpstr>Anforderungen an Instrumente der Bedarfsermittlung (§§ 13, 118 SGB IX)</vt:lpstr>
      <vt:lpstr>Anforderungen an Instrumente der Bedarfsermittlung lt. Wissenschaft (1)</vt:lpstr>
      <vt:lpstr>Anforderungen an Instrumente der Bedarfsermittlung lt. Wissenschaft (2)</vt:lpstr>
      <vt:lpstr>Anforderungen an Instrumente der Bedarfsermittlung lt. Wissenschaft (3)</vt:lpstr>
      <vt:lpstr>Anforderungen an Instrumente der Bedarfsermittlung lt. Wissenschaft (4)</vt:lpstr>
      <vt:lpstr>Gesamtplankonferenz (§ 119 SGB IX)</vt:lpstr>
      <vt:lpstr>Feststellung der Leistungen nach § 120 SGB IX</vt:lpstr>
      <vt:lpstr>Gesamtplan i.S.v. § 121 SGB IX</vt:lpstr>
      <vt:lpstr>Teilhabezielvereinbarung (§ 122 SGB IX)</vt:lpstr>
      <vt:lpstr>Wirksamkeit der Leistungen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Aufgabe und Ziel der Gesamtplanung</dc:title>
  <dc:creator>Robert</dc:creator>
  <cp:lastModifiedBy>Richard, Robert</cp:lastModifiedBy>
  <cp:revision>60</cp:revision>
  <dcterms:created xsi:type="dcterms:W3CDTF">2019-03-04T23:27:35Z</dcterms:created>
  <dcterms:modified xsi:type="dcterms:W3CDTF">2019-03-13T07:52:58Z</dcterms:modified>
</cp:coreProperties>
</file>