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3" r:id="rId1"/>
    <p:sldMasterId id="2147483648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374" r:id="rId4"/>
    <p:sldId id="515" r:id="rId5"/>
    <p:sldId id="461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9" r:id="rId15"/>
    <p:sldId id="538" r:id="rId16"/>
    <p:sldId id="439" r:id="rId17"/>
  </p:sldIdLst>
  <p:sldSz cx="9906000" cy="6858000" type="A4"/>
  <p:notesSz cx="7102475" cy="10234613"/>
  <p:embeddedFontLst>
    <p:embeddedFont>
      <p:font typeface="Open Sans Semibold" charset="0"/>
      <p:bold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Open Sans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1pPr>
    <a:lvl2pPr marL="515656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2pPr>
    <a:lvl3pPr marL="1031315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3pPr>
    <a:lvl4pPr marL="1546972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4pPr>
    <a:lvl5pPr marL="2062628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5pPr>
    <a:lvl6pPr marL="2578286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6pPr>
    <a:lvl7pPr marL="3093943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7pPr>
    <a:lvl8pPr marL="3609599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8pPr>
    <a:lvl9pPr marL="4125257" algn="l" defTabSz="1031315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itial" id="{F836623A-B031-634A-ADD7-2E636E9E9776}">
          <p14:sldIdLst>
            <p14:sldId id="374"/>
            <p14:sldId id="515"/>
            <p14:sldId id="461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9"/>
            <p14:sldId id="538"/>
            <p14:sldId id="4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91" userDrawn="1">
          <p15:clr>
            <a:srgbClr val="A4A3A4"/>
          </p15:clr>
        </p15:guide>
        <p15:guide id="2" pos="416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orient="horz" pos="404">
          <p15:clr>
            <a:srgbClr val="A4A3A4"/>
          </p15:clr>
        </p15:guide>
        <p15:guide id="6" orient="horz" pos="3885">
          <p15:clr>
            <a:srgbClr val="A4A3A4"/>
          </p15:clr>
        </p15:guide>
        <p15:guide id="7" orient="horz" pos="803">
          <p15:clr>
            <a:srgbClr val="A4A3A4"/>
          </p15:clr>
        </p15:guide>
        <p15:guide id="8" pos="5960">
          <p15:clr>
            <a:srgbClr val="A4A3A4"/>
          </p15:clr>
        </p15:guide>
        <p15:guide id="9" pos="6065">
          <p15:clr>
            <a:srgbClr val="A4A3A4"/>
          </p15:clr>
        </p15:guide>
        <p15:guide id="10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ser, Max" initials="VM" lastIdx="1" clrIdx="0"/>
  <p:cmAuthor id="1" name="Alina Schmitz" initials="AS" lastIdx="20" clrIdx="1">
    <p:extLst>
      <p:ext uri="{19B8F6BF-5375-455C-9EA6-DF929625EA0E}">
        <p15:presenceInfo xmlns:p15="http://schemas.microsoft.com/office/powerpoint/2012/main" xmlns="" userId="Alina Schmitz" providerId="None"/>
      </p:ext>
    </p:extLst>
  </p:cmAuthor>
  <p:cmAuthor id="2" name="Vanita Matta" initials="VM" lastIdx="2" clrIdx="2">
    <p:extLst>
      <p:ext uri="{19B8F6BF-5375-455C-9EA6-DF929625EA0E}">
        <p15:presenceInfo xmlns:p15="http://schemas.microsoft.com/office/powerpoint/2012/main" xmlns="" userId="Vanita Mat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C64"/>
    <a:srgbClr val="D6343F"/>
    <a:srgbClr val="D6D8D7"/>
    <a:srgbClr val="FFFFFF"/>
    <a:srgbClr val="C03945"/>
    <a:srgbClr val="473945"/>
    <a:srgbClr val="FACE0E"/>
    <a:srgbClr val="EA3945"/>
    <a:srgbClr val="EBF1F5"/>
    <a:srgbClr val="EEF1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9721" autoAdjust="0"/>
  </p:normalViewPr>
  <p:slideViewPr>
    <p:cSldViewPr snapToGrid="0" snapToObjects="1">
      <p:cViewPr varScale="1">
        <p:scale>
          <a:sx n="71" d="100"/>
          <a:sy n="71" d="100"/>
        </p:scale>
        <p:origin x="-1054" y="-55"/>
      </p:cViewPr>
      <p:guideLst>
        <p:guide orient="horz" pos="491"/>
        <p:guide orient="horz" pos="368"/>
        <p:guide orient="horz" pos="404"/>
        <p:guide orient="horz" pos="3885"/>
        <p:guide orient="horz" pos="803"/>
        <p:guide pos="416"/>
        <p:guide pos="312"/>
        <p:guide pos="5960"/>
        <p:guide pos="6065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-2536" y="-112"/>
      </p:cViewPr>
      <p:guideLst>
        <p:guide orient="horz" pos="3224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513508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2"/>
            <a:ext cx="3077739" cy="513508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B60CD0EA-239A-0D42-86FA-938C392FE9F7}" type="datetime1">
              <a:rPr lang="de-DE"/>
              <a:pPr/>
              <a:t>08.03.2019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8"/>
            <a:ext cx="3077739" cy="513507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CCAA83DC-AE9A-44FF-A844-E2E5D5BA047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22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513508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3508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5193309F-0A04-C444-9877-B2D5B465713C}" type="datetime1">
              <a:rPr lang="de-DE"/>
              <a:pPr/>
              <a:t>08.03.2019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59" rIns="95518" bIns="477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80"/>
          </a:xfrm>
          <a:prstGeom prst="rect">
            <a:avLst/>
          </a:prstGeom>
        </p:spPr>
        <p:txBody>
          <a:bodyPr vert="horz" lIns="95518" tIns="47759" rIns="95518" bIns="477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8"/>
            <a:ext cx="3077739" cy="513507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39C4FF52-46E3-43CB-AB80-CBEE90E8F28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800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1pPr>
    <a:lvl2pPr marL="515656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2pPr>
    <a:lvl3pPr marL="1031315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3pPr>
    <a:lvl4pPr marL="1546972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4pPr>
    <a:lvl5pPr marL="2062628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5pPr>
    <a:lvl6pPr marL="2578286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6pPr>
    <a:lvl7pPr marL="3093943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7pPr>
    <a:lvl8pPr marL="3609599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8pPr>
    <a:lvl9pPr marL="4125257" algn="l" defTabSz="1031315" rtl="0" eaLnBrk="1" latinLnBrk="0" hangingPunct="1">
      <a:defRPr sz="13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77938"/>
            <a:ext cx="4991100" cy="34559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26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29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590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3325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6664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96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0998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745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57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184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7324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980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5783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35" y="647173"/>
            <a:ext cx="7100084" cy="210793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035" y="745134"/>
            <a:ext cx="6982785" cy="21146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-18316"/>
            <a:ext cx="177072" cy="691142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0851" y="3832071"/>
            <a:ext cx="6532970" cy="9383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200" b="0" i="0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4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1" y="3184971"/>
            <a:ext cx="6532970" cy="56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24424" y="745135"/>
            <a:ext cx="7008244" cy="20099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 1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850" y="1809960"/>
            <a:ext cx="1958340" cy="55562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4" name="Bild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3633" y="1726046"/>
            <a:ext cx="796716" cy="7967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81905556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/>
          <p:nvPr userDrawn="1"/>
        </p:nvGrpSpPr>
        <p:grpSpPr>
          <a:xfrm>
            <a:off x="0" y="1304162"/>
            <a:ext cx="6490740" cy="4891026"/>
            <a:chOff x="0" y="1304162"/>
            <a:chExt cx="6490740" cy="4891026"/>
          </a:xfrm>
        </p:grpSpPr>
        <p:sp>
          <p:nvSpPr>
            <p:cNvPr id="12" name="Rechteck 11"/>
            <p:cNvSpPr/>
            <p:nvPr userDrawn="1"/>
          </p:nvSpPr>
          <p:spPr>
            <a:xfrm>
              <a:off x="1036" y="1304162"/>
              <a:ext cx="6489704" cy="478942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0" y="1405762"/>
              <a:ext cx="6383828" cy="478942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1404787"/>
              <a:ext cx="6383828" cy="46897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5" name="Content Placeholder 16"/>
          <p:cNvSpPr>
            <a:spLocks noGrp="1"/>
          </p:cNvSpPr>
          <p:nvPr userDrawn="1">
            <p:ph sz="quarter" idx="14" hasCustomPrompt="1"/>
          </p:nvPr>
        </p:nvSpPr>
        <p:spPr>
          <a:xfrm>
            <a:off x="450851" y="1803400"/>
            <a:ext cx="5530850" cy="386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bg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bg1"/>
                </a:solidFill>
                <a:latin typeface="+mj-l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bg1"/>
                </a:solidFill>
                <a:latin typeface="+mj-l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bg1"/>
                </a:solidFill>
                <a:latin typeface="+mj-l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bg1"/>
                </a:solidFill>
                <a:latin typeface="+mj-l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05576" y="1803400"/>
            <a:ext cx="2762274" cy="3860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400">
                <a:latin typeface="+mj-lt"/>
              </a:defRPr>
            </a:lvl3pPr>
            <a:lvl4pPr>
              <a:lnSpc>
                <a:spcPct val="120000"/>
              </a:lnSpc>
              <a:defRPr sz="1400">
                <a:latin typeface="+mj-lt"/>
              </a:defRPr>
            </a:lvl4pPr>
            <a:lvl5pPr>
              <a:lnSpc>
                <a:spcPct val="120000"/>
              </a:lnSpc>
              <a:defRPr sz="1400">
                <a:latin typeface="+mj-lt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 userDrawn="1">
            <p:ph type="title"/>
          </p:nvPr>
        </p:nvSpPr>
        <p:spPr>
          <a:xfrm>
            <a:off x="450850" y="635000"/>
            <a:ext cx="9017000" cy="508000"/>
          </a:xfrm>
          <a:prstGeom prst="rect">
            <a:avLst/>
          </a:prstGeom>
        </p:spPr>
        <p:txBody>
          <a:bodyPr vert="horz"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 userDrawn="1">
            <p:ph type="ftr" sz="quarter" idx="3"/>
          </p:nvPr>
        </p:nvSpPr>
        <p:spPr>
          <a:xfrm>
            <a:off x="2059493" y="6345495"/>
            <a:ext cx="4646083" cy="2997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600" b="0" i="0" cap="all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3760888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50850" y="1803400"/>
            <a:ext cx="4413250" cy="3860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400">
                <a:latin typeface="+mj-lt"/>
              </a:defRPr>
            </a:lvl3pPr>
            <a:lvl4pPr>
              <a:lnSpc>
                <a:spcPct val="120000"/>
              </a:lnSpc>
              <a:defRPr sz="1400">
                <a:latin typeface="+mj-lt"/>
              </a:defRPr>
            </a:lvl4pPr>
            <a:lvl5pPr>
              <a:lnSpc>
                <a:spcPct val="120000"/>
              </a:lnSpc>
              <a:defRPr sz="1400">
                <a:latin typeface="+mj-lt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5048250" y="1803400"/>
            <a:ext cx="4419600" cy="386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accent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450850" y="635000"/>
            <a:ext cx="9017000" cy="508000"/>
          </a:xfrm>
          <a:prstGeom prst="rect">
            <a:avLst/>
          </a:prstGeom>
        </p:spPr>
        <p:txBody>
          <a:bodyPr vert="horz"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9493" y="6345495"/>
            <a:ext cx="4646083" cy="2997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600" b="0" i="0" cap="all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54108023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0850" y="1917126"/>
            <a:ext cx="9017000" cy="3709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+mj-lt"/>
                <a:cs typeface="Roboto Light"/>
              </a:defRPr>
            </a:lvl2pPr>
            <a:lvl3pPr marL="913911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+mj-lt"/>
                <a:cs typeface="Roboto Light"/>
              </a:defRPr>
            </a:lvl3pPr>
            <a:lvl4pPr marL="1370867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+mj-lt"/>
                <a:cs typeface="Roboto Light"/>
              </a:defRPr>
            </a:lvl4pPr>
            <a:lvl5pPr marL="1827821" indent="0">
              <a:lnSpc>
                <a:spcPct val="120000"/>
              </a:lnSpc>
              <a:spcBef>
                <a:spcPts val="0"/>
              </a:spcBef>
              <a:buFont typeface="Arial"/>
              <a:buNone/>
              <a:defRPr sz="1400" b="0" i="0">
                <a:solidFill>
                  <a:schemeClr val="tx1"/>
                </a:solidFill>
                <a:latin typeface="+mj-l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450850" y="635000"/>
            <a:ext cx="9017000" cy="508000"/>
          </a:xfrm>
          <a:prstGeom prst="rect">
            <a:avLst/>
          </a:prstGeom>
        </p:spPr>
        <p:txBody>
          <a:bodyPr vert="horz"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9493" y="6345495"/>
            <a:ext cx="4646083" cy="2997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600" b="0" i="0" cap="all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62318537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779046924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" y="1339850"/>
            <a:ext cx="9010650" cy="487680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461852609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616699" y="1346200"/>
            <a:ext cx="2851151" cy="487045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199" y="1346200"/>
            <a:ext cx="2851151" cy="487045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520921" y="1346200"/>
            <a:ext cx="2864158" cy="487045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65585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876800" y="2038350"/>
            <a:ext cx="4591050" cy="3443111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457200" y="2038350"/>
            <a:ext cx="2120503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457200" y="3754265"/>
            <a:ext cx="2120503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568532" y="2038350"/>
            <a:ext cx="2120503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568532" y="3754265"/>
            <a:ext cx="2120503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232975823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327150"/>
            <a:ext cx="4409173" cy="4889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5048250" y="1327150"/>
            <a:ext cx="4419600" cy="488950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021187110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 userDrawn="1"/>
        </p:nvGrpSpPr>
        <p:grpSpPr>
          <a:xfrm>
            <a:off x="-31750" y="1270000"/>
            <a:ext cx="4908550" cy="4984750"/>
            <a:chOff x="-31750" y="1270000"/>
            <a:chExt cx="4908550" cy="4984750"/>
          </a:xfrm>
        </p:grpSpPr>
        <p:sp>
          <p:nvSpPr>
            <p:cNvPr id="10" name="Rechteck 9"/>
            <p:cNvSpPr/>
            <p:nvPr userDrawn="1"/>
          </p:nvSpPr>
          <p:spPr>
            <a:xfrm>
              <a:off x="-31750" y="1270000"/>
              <a:ext cx="4908550" cy="48831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-31750" y="1371600"/>
              <a:ext cx="4794250" cy="48831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-31750" y="1371600"/>
              <a:ext cx="4794250" cy="4781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8251" y="1346200"/>
            <a:ext cx="4419600" cy="487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4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076700" cy="4330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6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rm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033879693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 userDrawn="1"/>
        </p:nvGrpSpPr>
        <p:grpSpPr>
          <a:xfrm>
            <a:off x="-31750" y="683179"/>
            <a:ext cx="5486400" cy="5571571"/>
            <a:chOff x="-31750" y="1270000"/>
            <a:chExt cx="4908550" cy="4984750"/>
          </a:xfrm>
        </p:grpSpPr>
        <p:sp>
          <p:nvSpPr>
            <p:cNvPr id="11" name="Rechteck 10"/>
            <p:cNvSpPr/>
            <p:nvPr userDrawn="1"/>
          </p:nvSpPr>
          <p:spPr>
            <a:xfrm>
              <a:off x="-31750" y="1270000"/>
              <a:ext cx="4908550" cy="48831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-31750" y="1371600"/>
              <a:ext cx="4794250" cy="48831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-31750" y="1371600"/>
              <a:ext cx="4794250" cy="478155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-31750" y="796741"/>
            <a:ext cx="5358644" cy="5344448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sk-SK"/>
              <a:t>Drag picture to placeholder or click icon to add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632451" y="1739900"/>
            <a:ext cx="3835400" cy="447675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>
              <a:defRPr lang="sk-SK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095" y="787962"/>
            <a:ext cx="3835740" cy="780488"/>
          </a:xfrm>
        </p:spPr>
        <p:txBody>
          <a:bodyPr vert="horz"/>
          <a:lstStyle>
            <a:lvl1pPr>
              <a:lnSpc>
                <a:spcPct val="100000"/>
              </a:lnSpc>
              <a:defRPr>
                <a:latin typeface="+mj-lt"/>
                <a:cs typeface="Open Sans Light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720198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>
        <p15:guide id="1" orient="horz" pos="384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340101" y="1803400"/>
            <a:ext cx="6127750" cy="386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+mj-l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0850" y="635000"/>
            <a:ext cx="9017000" cy="508000"/>
          </a:xfrm>
          <a:prstGeom prst="rect">
            <a:avLst/>
          </a:prstGeom>
        </p:spPr>
        <p:txBody>
          <a:bodyPr vert="horz"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0850" y="1803400"/>
            <a:ext cx="2768657" cy="3860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400">
                <a:latin typeface="+mj-lt"/>
              </a:defRPr>
            </a:lvl3pPr>
            <a:lvl4pPr>
              <a:lnSpc>
                <a:spcPct val="120000"/>
              </a:lnSpc>
              <a:defRPr sz="1400">
                <a:latin typeface="+mj-lt"/>
              </a:defRPr>
            </a:lvl4pPr>
            <a:lvl5pPr>
              <a:lnSpc>
                <a:spcPct val="120000"/>
              </a:lnSpc>
              <a:defRPr sz="1400">
                <a:latin typeface="+mj-lt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9493" y="6345495"/>
            <a:ext cx="4646083" cy="2997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600" b="0" i="0" cap="all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4988159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0850" y="1600240"/>
            <a:ext cx="9010650" cy="4525433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/>
          <a:p>
            <a:pPr lvl="0"/>
            <a:r>
              <a:rPr lang="x-none" dirty="0"/>
              <a:t>Click </a:t>
            </a:r>
            <a:r>
              <a:rPr lang="de-DE" dirty="0"/>
              <a:t>t</a:t>
            </a:r>
            <a:r>
              <a:rPr lang="x-none" dirty="0"/>
              <a:t>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-18316"/>
            <a:ext cx="177072" cy="691142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8652681" y="6342329"/>
            <a:ext cx="975507" cy="30099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/>
            </a:r>
            <a:b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</a:br>
            <a:r>
              <a:rPr lang="de-DE" sz="8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www.isg-institut.de</a:t>
            </a:r>
            <a:endParaRPr lang="de-DE" sz="800" b="0" i="0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450850" y="6345495"/>
            <a:ext cx="2522462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endParaRPr lang="de-DE" sz="800" b="0" i="0" cap="none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4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accent2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456947" rtl="0" eaLnBrk="1" latinLnBrk="0" hangingPunct="1">
        <a:lnSpc>
          <a:spcPct val="100000"/>
        </a:lnSpc>
        <a:spcBef>
          <a:spcPct val="20000"/>
        </a:spcBef>
        <a:buFont typeface="Arial"/>
        <a:buNone/>
        <a:defRPr lang="sk-SK" sz="1400" b="0" i="0" kern="1200" cap="none">
          <a:solidFill>
            <a:schemeClr val="accent1"/>
          </a:solidFill>
          <a:latin typeface="+mj-lt"/>
          <a:ea typeface="+mj-ea"/>
          <a:cs typeface="Roboto Light"/>
        </a:defRPr>
      </a:lvl1pPr>
      <a:lvl2pPr marL="180975" indent="-180975" algn="l" defTabSz="456947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Wingdings" charset="2"/>
        <a:buChar char="§"/>
        <a:defRPr lang="sk-SK" sz="1400" kern="1200" cap="none">
          <a:solidFill>
            <a:schemeClr val="tx1"/>
          </a:solidFill>
          <a:latin typeface="+mj-lt"/>
          <a:ea typeface="+mn-ea"/>
          <a:cs typeface="Roboto Light"/>
        </a:defRPr>
      </a:lvl2pPr>
      <a:lvl3pPr marL="355600" indent="-174625" algn="l" defTabSz="456947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Wingdings" charset="2"/>
        <a:buChar char="§"/>
        <a:defRPr lang="sk-SK" sz="1400" kern="1200" cap="none">
          <a:solidFill>
            <a:schemeClr val="tx1"/>
          </a:solidFill>
          <a:latin typeface="+mj-lt"/>
          <a:ea typeface="+mn-ea"/>
          <a:cs typeface="Roboto Light"/>
        </a:defRPr>
      </a:lvl3pPr>
      <a:lvl4pPr marL="536575" indent="-180975" algn="l" defTabSz="456947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Wingdings" charset="2"/>
        <a:buChar char="§"/>
        <a:defRPr lang="sk-SK" sz="1400" kern="1200" cap="none">
          <a:solidFill>
            <a:schemeClr val="tx1"/>
          </a:solidFill>
          <a:latin typeface="+mj-lt"/>
          <a:ea typeface="+mn-ea"/>
          <a:cs typeface="Roboto Light"/>
        </a:defRPr>
      </a:lvl4pPr>
      <a:lvl5pPr marL="719138" indent="-182563" algn="l" defTabSz="456947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Wingdings" charset="2"/>
        <a:buChar char="§"/>
        <a:defRPr lang="en-US" sz="1400" kern="1200" cap="none">
          <a:solidFill>
            <a:schemeClr val="tx1"/>
          </a:solidFill>
          <a:latin typeface="+mj-l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457200" y="1346200"/>
            <a:ext cx="9010650" cy="487045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/>
          <a:p>
            <a:pPr lvl="0"/>
            <a:r>
              <a:rPr lang="de-DE" noProof="0" dirty="0"/>
              <a:t>CLICK TO EDIT MASTER TEXT STYLES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57199" y="6345495"/>
            <a:ext cx="2274984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800" b="0" i="0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  <a:t>ISG – I</a:t>
            </a:r>
            <a:r>
              <a:rPr lang="de-DE" sz="800" b="0" i="0" cap="all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  <a:t>nstitut für Sozialforschung </a:t>
            </a:r>
            <a:br>
              <a:rPr lang="de-DE" sz="800" b="0" i="0" cap="all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</a:br>
            <a:r>
              <a:rPr lang="de-DE" sz="800" b="0" i="0" cap="all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  <a:t>und Gesellschaftspolitik GmbH</a:t>
            </a:r>
            <a:endParaRPr lang="de-DE" sz="800" b="0" i="0" noProof="0" dirty="0">
              <a:solidFill>
                <a:schemeClr val="accent1"/>
              </a:solidFill>
              <a:effectLst/>
              <a:latin typeface="Arial" panose="020B0604020202020204" pitchFamily="34" charset="0"/>
              <a:ea typeface="Open Sans Semibold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802638" y="6342330"/>
            <a:ext cx="825550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  <a:t/>
            </a:r>
            <a:br>
              <a:rPr lang="de-DE" sz="600" b="0" i="0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</a:b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Open Sans Semibold"/>
                <a:cs typeface="Arial" panose="020B0604020202020204" pitchFamily="34" charset="0"/>
              </a:rPr>
              <a:t>www.isg-institut.de</a:t>
            </a:r>
            <a:endParaRPr lang="de-DE" sz="1100" b="0" i="0" noProof="0" dirty="0">
              <a:solidFill>
                <a:schemeClr val="accent1"/>
              </a:solidFill>
              <a:effectLst/>
              <a:latin typeface="Arial" panose="020B0604020202020204" pitchFamily="34" charset="0"/>
              <a:ea typeface="Open Sans Semibold"/>
              <a:cs typeface="Arial" panose="020B0604020202020204" pitchFamily="34" charset="0"/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457200" y="527050"/>
            <a:ext cx="7101859" cy="0"/>
          </a:xfrm>
          <a:prstGeom prst="line">
            <a:avLst/>
          </a:prstGeom>
          <a:ln>
            <a:solidFill>
              <a:srgbClr val="D6D8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 descr="RZ_ISG_Logo_RGB_Icon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2000" y="158751"/>
            <a:ext cx="468000" cy="467998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2142418" y="6345495"/>
            <a:ext cx="2522462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endParaRPr lang="de-DE" sz="1100" b="0" i="0" cap="none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-18316"/>
            <a:ext cx="177072" cy="691142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457200" y="262536"/>
            <a:ext cx="9175800" cy="270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marL="0" marR="0" lvl="0" indent="0" algn="l" defTabSz="10313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i="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457200" y="256186"/>
            <a:ext cx="9175800" cy="270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marL="0" marR="0" lvl="0" indent="0" algn="l" defTabSz="10313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Untersuchungen zum BTHG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9077551" y="6560172"/>
            <a:ext cx="348897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/>
            </a:r>
            <a:b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</a:br>
            <a:fld id="{D5538653-366B-4690-A0E0-B4EB23E7B62B}" type="slidenum">
              <a:rPr lang="de-DE" sz="800" b="0" i="0" cap="all" spc="10" noProof="0" smtClean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pPr fontAlgn="ctr">
                <a:lnSpc>
                  <a:spcPct val="120000"/>
                </a:lnSpc>
                <a:spcAft>
                  <a:spcPts val="0"/>
                </a:spcAft>
                <a:tabLst>
                  <a:tab pos="125730" algn="l"/>
                </a:tabLst>
              </a:pPr>
              <a:t>‹Nr.›</a:t>
            </a:fld>
            <a:endParaRPr lang="de-DE" sz="800" b="0" i="0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4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53" r:id="rId2"/>
    <p:sldLayoutId id="2147483748" r:id="rId3"/>
    <p:sldLayoutId id="2147483739" r:id="rId4"/>
    <p:sldLayoutId id="2147483649" r:id="rId5"/>
    <p:sldLayoutId id="2147483662" r:id="rId6"/>
    <p:sldLayoutId id="2147483787" r:id="rId7"/>
  </p:sldLayoutIdLst>
  <p:transition spd="slow">
    <p:push/>
  </p:transition>
  <p:hf hdr="0" ftr="0" dt="0"/>
  <p:txStyles>
    <p:titleStyle>
      <a:lvl1pPr algn="l" defTabSz="913911" rtl="0" eaLnBrk="1" latinLnBrk="0" hangingPunct="1">
        <a:lnSpc>
          <a:spcPct val="100000"/>
        </a:lnSpc>
        <a:spcBef>
          <a:spcPct val="0"/>
        </a:spcBef>
        <a:buNone/>
        <a:defRPr lang="en-US" sz="2000" b="0" i="0" kern="1200" cap="all" baseline="0">
          <a:solidFill>
            <a:schemeClr val="accent1"/>
          </a:solidFill>
          <a:latin typeface="+mn-lt"/>
          <a:ea typeface="+mn-ea"/>
          <a:cs typeface="Open Sans Light"/>
        </a:defRPr>
      </a:lvl1pPr>
    </p:titleStyle>
    <p:bodyStyle>
      <a:lvl1pPr marL="0" indent="0" algn="l" defTabSz="91391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i="0" kern="1200" cap="none">
          <a:solidFill>
            <a:schemeClr val="accent1"/>
          </a:solidFill>
          <a:latin typeface="+mj-lt"/>
          <a:ea typeface="+mn-ea"/>
          <a:cs typeface="Roboto Light"/>
        </a:defRPr>
      </a:lvl1pPr>
      <a:lvl2pPr marL="180975" indent="-18097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b="0" i="0" kern="1200" cap="none">
          <a:solidFill>
            <a:schemeClr val="tx1"/>
          </a:solidFill>
          <a:latin typeface="+mj-lt"/>
          <a:ea typeface="+mn-ea"/>
          <a:cs typeface="Roboto Light"/>
        </a:defRPr>
      </a:lvl2pPr>
      <a:lvl3pPr marL="355600" indent="-17462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b="0" i="0" kern="1200" cap="none">
          <a:solidFill>
            <a:schemeClr val="tx1"/>
          </a:solidFill>
          <a:latin typeface="+mj-lt"/>
          <a:ea typeface="+mn-ea"/>
          <a:cs typeface="Roboto Light"/>
        </a:defRPr>
      </a:lvl3pPr>
      <a:lvl4pPr marL="536575" indent="-18097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b="0" i="0" kern="1200" cap="none">
          <a:solidFill>
            <a:schemeClr val="tx1"/>
          </a:solidFill>
          <a:latin typeface="+mj-lt"/>
          <a:ea typeface="+mn-ea"/>
          <a:cs typeface="Roboto Light"/>
        </a:defRPr>
      </a:lvl4pPr>
      <a:lvl5pPr marL="719138" indent="-182563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b="0" i="0" kern="1200" cap="none">
          <a:solidFill>
            <a:schemeClr val="tx1"/>
          </a:solidFill>
          <a:latin typeface="+mj-l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450850" y="1327150"/>
            <a:ext cx="9017000" cy="4889500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457200" y="6345495"/>
            <a:ext cx="1504950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ISG</a:t>
            </a: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> – I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nstitut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> für 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Sozialforschung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> </a:t>
            </a:r>
            <a:b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</a:b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>und 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Gesellschaftspolitik</a:t>
            </a:r>
            <a:r>
              <a:rPr lang="de-DE" sz="600" b="0" i="0" cap="all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Light"/>
              </a:rPr>
              <a:t> GmbH</a:t>
            </a:r>
            <a:endParaRPr lang="de-DE" sz="1100" b="0" i="0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8807450" y="6421695"/>
            <a:ext cx="825550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/>
            </a:r>
            <a:br>
              <a:rPr lang="de-DE" sz="600" b="0" i="0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</a:br>
            <a:r>
              <a:rPr lang="de-DE" sz="600" b="0" i="0" spc="10" noProof="0" dirty="0" err="1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www.isg-institut.de</a:t>
            </a:r>
            <a:endParaRPr lang="de-DE" sz="1100" b="0" i="0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457200" y="527050"/>
            <a:ext cx="8788450" cy="6350"/>
          </a:xfrm>
          <a:prstGeom prst="line">
            <a:avLst/>
          </a:prstGeom>
          <a:ln>
            <a:solidFill>
              <a:srgbClr val="D6D8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RZ_ISG_Logo_RGB_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2000" y="158751"/>
            <a:ext cx="468000" cy="467998"/>
          </a:xfrm>
          <a:prstGeom prst="rect">
            <a:avLst/>
          </a:prstGeom>
        </p:spPr>
      </p:pic>
      <p:sp>
        <p:nvSpPr>
          <p:cNvPr id="31" name="Title Placeholder 38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522287"/>
          </a:xfrm>
          <a:prstGeom prst="rect">
            <a:avLst/>
          </a:prstGeom>
          <a:ln>
            <a:noFill/>
            <a:prstDash val="dashDot"/>
          </a:ln>
        </p:spPr>
        <p:txBody>
          <a:bodyPr lIns="0" tIns="0" rIns="0" bIns="0" anchor="t" anchorCtr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33" name="Textfeld 32"/>
          <p:cNvSpPr txBox="1"/>
          <p:nvPr userDrawn="1"/>
        </p:nvSpPr>
        <p:spPr>
          <a:xfrm>
            <a:off x="2142418" y="6345495"/>
            <a:ext cx="2522462" cy="2978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cap="none" spc="10" noProof="0" dirty="0">
                <a:solidFill>
                  <a:schemeClr val="accent1"/>
                </a:solidFill>
                <a:effectLst/>
                <a:latin typeface="+mn-lt"/>
                <a:ea typeface="Open Sans Semibold"/>
                <a:cs typeface="OpenSans-Semibold"/>
              </a:rPr>
              <a:t>Autor: </a:t>
            </a:r>
            <a:r>
              <a:rPr lang="de-DE" sz="600" b="0" i="0" cap="none" spc="10" noProof="0" dirty="0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Dr. Dietrich Engels</a:t>
            </a:r>
          </a:p>
          <a:p>
            <a:pPr fontAlgn="ctr">
              <a:lnSpc>
                <a:spcPct val="120000"/>
              </a:lnSpc>
              <a:spcAft>
                <a:spcPts val="0"/>
              </a:spcAft>
              <a:tabLst>
                <a:tab pos="125730" algn="l"/>
              </a:tabLst>
            </a:pPr>
            <a:r>
              <a:rPr lang="de-DE" sz="600" b="0" i="0" cap="none" spc="10" noProof="0" dirty="0" err="1">
                <a:solidFill>
                  <a:schemeClr val="accent1"/>
                </a:solidFill>
                <a:effectLst/>
                <a:latin typeface="+mj-lt"/>
                <a:ea typeface="Open Sans Semibold"/>
                <a:cs typeface="OpenSans-Semibold"/>
              </a:rPr>
              <a:t>E-Mail:Engels@isg-institut.de</a:t>
            </a:r>
            <a:endParaRPr lang="de-DE" sz="1100" b="0" i="0" cap="none" noProof="0" dirty="0">
              <a:solidFill>
                <a:schemeClr val="accent1"/>
              </a:solidFill>
              <a:effectLst/>
              <a:latin typeface="+mj-lt"/>
              <a:ea typeface="Open Sans Semibold"/>
              <a:cs typeface="Times New Roman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0" y="-18316"/>
            <a:ext cx="177072" cy="691142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457200" y="262536"/>
            <a:ext cx="9175800" cy="2708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marL="0" marR="0" lvl="0" indent="0" algn="l" defTabSz="10313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noProof="0" dirty="0">
                <a:solidFill>
                  <a:schemeClr val="accent1"/>
                </a:solidFill>
                <a:latin typeface="+mj-lt"/>
              </a:rPr>
              <a:t>Rechtliche Betreuung</a:t>
            </a:r>
          </a:p>
        </p:txBody>
      </p:sp>
    </p:spTree>
    <p:extLst>
      <p:ext uri="{BB962C8B-B14F-4D97-AF65-F5344CB8AC3E}">
        <p14:creationId xmlns:p14="http://schemas.microsoft.com/office/powerpoint/2010/main" xmlns="" val="23284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0" r:id="rId3"/>
    <p:sldLayoutId id="2147483702" r:id="rId4"/>
  </p:sldLayoutIdLst>
  <p:transition spd="slow">
    <p:push/>
  </p:transition>
  <p:hf hdr="0" ftr="0" dt="0"/>
  <p:txStyles>
    <p:titleStyle>
      <a:lvl1pPr algn="l" defTabSz="913911" rtl="0" eaLnBrk="1" latinLnBrk="0" hangingPunct="1">
        <a:lnSpc>
          <a:spcPct val="100000"/>
        </a:lnSpc>
        <a:spcBef>
          <a:spcPct val="0"/>
        </a:spcBef>
        <a:buNone/>
        <a:defRPr lang="en-US" sz="2000" b="0" i="0" kern="1200" cap="all">
          <a:solidFill>
            <a:schemeClr val="accent1"/>
          </a:solidFill>
          <a:latin typeface="+mn-lt"/>
          <a:ea typeface="+mn-ea"/>
          <a:cs typeface="Open Sans Light"/>
        </a:defRPr>
      </a:lvl1pPr>
    </p:titleStyle>
    <p:bodyStyle>
      <a:lvl1pPr marL="0" indent="0" algn="l" defTabSz="91391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j-lt"/>
          <a:ea typeface="+mn-ea"/>
          <a:cs typeface="Roboto Light"/>
        </a:defRPr>
      </a:lvl1pPr>
      <a:lvl2pPr marL="180975" indent="-18097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j-lt"/>
          <a:ea typeface="+mn-ea"/>
          <a:cs typeface="Roboto Light"/>
        </a:defRPr>
      </a:lvl2pPr>
      <a:lvl3pPr marL="355600" indent="-17462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j-lt"/>
          <a:ea typeface="+mn-ea"/>
          <a:cs typeface="Roboto Light"/>
        </a:defRPr>
      </a:lvl3pPr>
      <a:lvl4pPr marL="536575" indent="-180975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j-lt"/>
          <a:ea typeface="+mn-ea"/>
          <a:cs typeface="Roboto Light"/>
        </a:defRPr>
      </a:lvl4pPr>
      <a:lvl5pPr marL="719138" indent="-182563" algn="l" defTabSz="913911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j-l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44498" y="4869712"/>
            <a:ext cx="7008925" cy="133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Arial" charset="0"/>
                <a:cs typeface="Arial" charset="0"/>
              </a:rPr>
              <a:t/>
            </a:r>
            <a:br>
              <a:rPr lang="de-DE" dirty="0">
                <a:latin typeface="Arial" charset="0"/>
                <a:cs typeface="Arial" charset="0"/>
              </a:rPr>
            </a:br>
            <a:endParaRPr lang="de-DE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44498" y="3150402"/>
            <a:ext cx="9107819" cy="232325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700" b="1" cap="none" dirty="0"/>
              <a:t>Gibt es neun Lebensbereiche?</a:t>
            </a:r>
            <a:br>
              <a:rPr lang="de-DE" sz="2700" b="1" cap="none" dirty="0"/>
            </a:br>
            <a:r>
              <a:rPr lang="de-DE" sz="2000" b="1" cap="none" dirty="0"/>
              <a:t>Kritische Rückfragen an die ICF-Komponente „Aktivitäten und Teilhabe“ aus soziologischer Sicht </a:t>
            </a:r>
            <a:br>
              <a:rPr lang="de-DE" sz="2000" b="1" cap="none" dirty="0"/>
            </a:br>
            <a:r>
              <a:rPr lang="de-DE" sz="2000" b="1" cap="none" dirty="0"/>
              <a:t>Vortrag auf der ICF-Anwenderkonferenz am 8.3.2019 in Stendal </a:t>
            </a:r>
            <a:br>
              <a:rPr lang="de-DE" sz="2000" b="1" cap="none" dirty="0"/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Dr. Dietrich Engels</a:t>
            </a:r>
            <a:b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cap="none" dirty="0">
                <a:latin typeface="Arial" panose="020B0604020202020204" pitchFamily="34" charset="0"/>
                <a:cs typeface="Arial" panose="020B0604020202020204" pitchFamily="34" charset="0"/>
              </a:rPr>
              <a:t>ISG Institut für Sozialforschung und Gesellschaftspolitik GmbH</a:t>
            </a:r>
            <a:br>
              <a:rPr lang="de-DE" sz="1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cap="none" dirty="0">
                <a:latin typeface="Arial" panose="020B0604020202020204" pitchFamily="34" charset="0"/>
                <a:cs typeface="Arial" panose="020B0604020202020204" pitchFamily="34" charset="0"/>
              </a:rPr>
              <a:t>Weinsbergstraße 190, 50825 Köln</a:t>
            </a:r>
            <a:endParaRPr lang="en-US" sz="1300" cap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44498" y="5185462"/>
            <a:ext cx="6524548" cy="6350"/>
          </a:xfrm>
          <a:prstGeom prst="line">
            <a:avLst/>
          </a:prstGeom>
          <a:ln w="12700">
            <a:solidFill>
              <a:srgbClr val="D6D8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115981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Verhältnis von Aktivitäten und Teilhabe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Perspektivwechsel: Teilsysteme der Gesellschaft mit ihrer Eigenlogik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Perspektivwechsel auf die Ebene der gesellschaftlichen Organisationen bzw. Teilsysteme, wie diese nach ihren Regeln und „Eigenlogiken“ einzelne Elemente in das System einbinden und andere ausgrenzen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Das Bildungssystem orientiert sich primär an der Vermittlung von Qualifikationen, das Wirtschaftssystem am Ziel der Produktivität, das Gesundheitssystem an der Kuration von Krankheit und Förderung von Gesundheit etc.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0E83E05-C78E-453D-BBD8-DAB89531E9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520" y="3215302"/>
            <a:ext cx="6573794" cy="3086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826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Verhältnis von Aktivitäten und Teilhabe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 Teilhabe an der Gesellschaft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„Teilhabe“ kann aus dieser Perspektive als Einbindung („Inklusion“) auf der Ebene gesellschaftlicher Teilsysteme beschrieben werden. Diese Systeme selbst können einbindende Unterstützung leisten oder ausgrenzende Barrieren aufbauen.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Menschen mit Beeinträchtigungen können diese Teilsysteme unterschiedlich „inklusiv“ sein: 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inklusives Bildungssystem ist leichter zugänglich als ein exklusives, auf Eliteförderung hin orientiertes Bildungssystem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inklusiver Arbeitsmarkt bietet Arbeitnehmern mit verminderter Leistungsfähigkeit eher eine Zugangschance als ein exklusiver Arbeitsmarkt mit hohen Leistungsanforderungen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nklusiv ausgerichtete Freizeitangebote können von allen genutzt werden, während exklusive Freizeitangebote diejenigen ausschließen, für die die Zugangsschwellen zu hoch sind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auch ein angespannter Wohnungsmarkt oder die Ökonomisierung des Gesundheitssystem verstärken Barrieren mit diskriminierender Wirkung.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Definition „Teilhabe heißt … Aktivität plus Handlungsbereitschaft“ (Handbuch BEI BW, S. 15) ist unzureichend, weil zu der Leistungs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fähigkeit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Leistungs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bereitschaft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Person die 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Inklusionsbereitschaft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Gesellschaft hinzukommen muss.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 Erweiterung der Perspektive erfordert ein Verständnis gesellschaftlicher Teilsysteme, das in der bisherigen ICF-Anwendung unzureichend ausgeprägt scheint.</a:t>
            </a:r>
          </a:p>
        </p:txBody>
      </p:sp>
    </p:spTree>
    <p:extLst>
      <p:ext uri="{BB962C8B-B14F-4D97-AF65-F5344CB8AC3E}">
        <p14:creationId xmlns:p14="http://schemas.microsoft.com/office/powerpoint/2010/main" xmlns="" val="761944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Verhältnis von Aktivitäten und Teilhabe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5. Beispiel für Verhältnis von Aktivitäten und Teilhabe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Klarer zu unterscheiden sind „Aktivitäten“ als Handeln von Personen und „Teilhabe“ als gesellschaftliche Einbindung; anknüpfend an die derzeitige Beschreibung etwa so: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Modell Person – Umwelt 			Modell gesellschaftliche Teilhabe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		  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Erwerbssystem</a:t>
            </a:r>
          </a:p>
          <a:p>
            <a:pPr defTabSz="909638"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Person						 Person	     Vereine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808038">
              <a:lnSpc>
                <a:spcPct val="110000"/>
              </a:lnSpc>
              <a:spcBef>
                <a:spcPts val="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Umwelt					</a:t>
            </a:r>
          </a:p>
          <a:p>
            <a:pPr defTabSz="808038">
              <a:lnSpc>
                <a:spcPct val="110000"/>
              </a:lnSpc>
              <a:spcBef>
                <a:spcPts val="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-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physische Barrieren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	Familie</a:t>
            </a:r>
          </a:p>
          <a:p>
            <a:pPr defTabSz="808038">
              <a:lnSpc>
                <a:spcPct val="110000"/>
              </a:lnSpc>
              <a:spcBef>
                <a:spcPts val="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-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Vorurteile etc.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Frage: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Wie handelt die Person in ihrer Umwelt?	Wie handeln gesellschaftliche Systeme?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664B9B1-7233-4913-AC65-63018E5096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254" y="2083545"/>
            <a:ext cx="6428313" cy="14257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9B308B7A-6693-420C-B9D5-13F625E44A71}"/>
              </a:ext>
            </a:extLst>
          </p:cNvPr>
          <p:cNvSpPr/>
          <p:nvPr/>
        </p:nvSpPr>
        <p:spPr>
          <a:xfrm>
            <a:off x="1029730" y="3904734"/>
            <a:ext cx="3113902" cy="19029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0F97720D-2300-458B-AD4D-00C359462911}"/>
              </a:ext>
            </a:extLst>
          </p:cNvPr>
          <p:cNvSpPr/>
          <p:nvPr/>
        </p:nvSpPr>
        <p:spPr>
          <a:xfrm>
            <a:off x="1293341" y="4217771"/>
            <a:ext cx="856735" cy="6105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0E3CE896-99F0-43CA-98B9-DBEE365DA25A}"/>
              </a:ext>
            </a:extLst>
          </p:cNvPr>
          <p:cNvCxnSpPr>
            <a:cxnSpLocks/>
          </p:cNvCxnSpPr>
          <p:nvPr/>
        </p:nvCxnSpPr>
        <p:spPr>
          <a:xfrm>
            <a:off x="2092412" y="4736758"/>
            <a:ext cx="411891" cy="24713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058203F-FBA1-475B-99FC-1C5D6B8F6112}"/>
              </a:ext>
            </a:extLst>
          </p:cNvPr>
          <p:cNvSpPr/>
          <p:nvPr/>
        </p:nvSpPr>
        <p:spPr>
          <a:xfrm>
            <a:off x="6825048" y="4226009"/>
            <a:ext cx="856735" cy="6105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C7420EAC-B8BF-4226-A143-50060A299D64}"/>
              </a:ext>
            </a:extLst>
          </p:cNvPr>
          <p:cNvSpPr/>
          <p:nvPr/>
        </p:nvSpPr>
        <p:spPr>
          <a:xfrm>
            <a:off x="4953000" y="3711627"/>
            <a:ext cx="2728783" cy="142577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244E90BA-E09B-4F4F-9952-8D3022FD27A5}"/>
              </a:ext>
            </a:extLst>
          </p:cNvPr>
          <p:cNvSpPr/>
          <p:nvPr/>
        </p:nvSpPr>
        <p:spPr>
          <a:xfrm>
            <a:off x="6441496" y="4261744"/>
            <a:ext cx="1556951" cy="14257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5AA97999-87B0-4D46-854B-57CA500CCDB9}"/>
              </a:ext>
            </a:extLst>
          </p:cNvPr>
          <p:cNvSpPr/>
          <p:nvPr/>
        </p:nvSpPr>
        <p:spPr>
          <a:xfrm>
            <a:off x="6825048" y="4066578"/>
            <a:ext cx="2345231" cy="10708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73007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4. Fazit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457200" y="990600"/>
            <a:ext cx="9176009" cy="48768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Erweiterung eines biologisch-medizinisch verengten Behinderungsbegriffs in Richtung auf einen bio-psycho-sozialen Begriff unter Berücksichtigung der Wechselwirkung mit der physischen und sozialen Umwelt ist ein bedeutender Fortschritt.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Eine kritische Prüfung der neun Lebensbereiche zu „Aktivitäten und Teilhabe“ hat ergeben:  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Eine Trennung von Kompetenzerwerb und Kompetenzanwendung wird nicht konsistent vorgenommen.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Kommunikation ohne Interaktion sind untrennbar und können nicht auf zwei Bereiche aufgeteilt werden.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Unterscheidung von „8. Bedeutende Lebensbereiche“ und „9. Gemeinschafts-, soziales, staatsbürgerliches Leben“ ist nicht begründbar und sollte zugunsten einer Pluralität gesellschaftlicher Teilsysteme aufgegeben werden.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Beschreibung der Aktivitäten und Teilhabe konzentriert sich auf körperliche und kognitive Einschränkungen, während emotionale/ psychische Aspekte zu kurz kommen.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Klarer zu unterscheiden sind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„Aktivitäten“ als Handeln von Personen (d.h. einschließlich der Personenmerkmale) und „Teilhabe“ als gesellschaftliche Einbindung (einschließlich der Umweltmerkmale).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Komponente „Aktivitäten und Teilhabe“ bedarf aus soziologischer Sicht einer Weiterentwicklung: 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„Aktivitäten“ sollten im Anschluss an soziologische Handlungstheorien systematisiert werden.</a:t>
            </a:r>
          </a:p>
          <a:p>
            <a:pPr marL="641350" lvl="2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„Teilhabe“ sollte im Anschluss an soziologische Theorien gesellschaftlicher Systeme ausgearbeitet werden.</a:t>
            </a:r>
          </a:p>
        </p:txBody>
      </p:sp>
    </p:spTree>
    <p:extLst>
      <p:ext uri="{BB962C8B-B14F-4D97-AF65-F5344CB8AC3E}">
        <p14:creationId xmlns:p14="http://schemas.microsoft.com/office/powerpoint/2010/main" xmlns="" val="3612041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35258" y="2321966"/>
            <a:ext cx="8842917" cy="310239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Dietrich Engels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ISG Institut für Sozialforschung und Gesellschaftspolitik GmbH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Weinsbergstraße 190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50825 Köln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0221 – 130 655 0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engels@isg-institut.de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www.isg-institut.de 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1391" y="1364592"/>
            <a:ext cx="9010650" cy="522287"/>
          </a:xfrm>
        </p:spPr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Vielen Dank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xmlns="" val="1553195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14B8BB2F-ED14-49BC-828E-FBC5DFB6D0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37561"/>
            <a:ext cx="9010650" cy="3009725"/>
          </a:xfrm>
        </p:spPr>
        <p:txBody>
          <a:bodyPr/>
          <a:lstStyle/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	Fragestellung</a:t>
            </a:r>
          </a:p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	Rückfragen zur Systematik der Kategorien</a:t>
            </a:r>
          </a:p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	Verhältnis von Aktivitäten und Teilhabe</a:t>
            </a:r>
          </a:p>
          <a:p>
            <a:r>
              <a:rPr lang="de-DE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	Fazit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CFB42A82-0593-463C-B13B-C6F811F5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089"/>
            <a:ext cx="9010650" cy="52228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xmlns="" val="4191952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1. Fragestellung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80027"/>
            <a:ext cx="9176009" cy="4876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Lebensbereiche der Komponente „Aktivitäten und Teilhabe“: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Lernen und Wissensanwendung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allgemeine Aufgaben und Anforderungen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Kommunikation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Mobilität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Selbstversorgung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häusliches Leben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interpersonelle Interaktionen und Beziehungen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bedeutende Lebensbereiche (Erziehung/Bildung, Arbeit und Beschäftigung, Wirtschaftliches Leben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lnSpc>
                <a:spcPct val="110000"/>
              </a:lnSpc>
              <a:spcBef>
                <a:spcPts val="30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Gemeinschafts-, soziales, staatsbürgerliches Leben (Menschenrechte, Religion, pol. Partizipation, Freizeit etc.)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 die 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Gütekriterien einer Klassifikation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erfüllt?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logische Begründung: Kategorien sind schlüssig abgeleitet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Vollständigkeit: Aktivitäten und Teilhabe werden vollständig abgebildet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Diskjunktivität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die Kategorien sind trennscharf und überschneidungsfrei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Eindeutigkeit: einzelne Sachverhalte können eindeutig zugeordnet werden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Wird sachgerecht zwischen 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Aktivitäten und Teilhabe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unterschieden?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925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Rückfragen zur Systematik der Kategorien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Kompetenzerwerb und kompetentes Handeln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Innerhalb des Lebensbereichs 1 „Lernen und Wissensanwendung“: Unterscheidung zwischen Teilbereich 1.3 „Aktivitäten der 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Wissensanwendung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und Teilbereich 1.2 „Lernen“ als Weg zum Erwerb der 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erforderlichen Kompetenzen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1.3 „Wissensanwendung“ vom 2. Lebensbereich „Allgemeine Aufgaben und Anforderungen bewältigen“ klar trennbar?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nicht: „gehen lernen“ als Kompetenzerwerb - „Mobilität“ als Kompetenzanwendung; „Selbstversorgung lernen“ - „Selbstversorgung ausführen“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Trennung von Kompetenz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erwerb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Kompetenz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anwendung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nur an einer Stelle – inkonsistent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73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Rückfragen zur Systematik der Kategorien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Untrennbarkeit von Kommunikation und Interaktion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Kommunikation ist in eine soziale Beziehung eingebunden und bringt diese zum Ausdruck (Sprechakttheorie von Searle 1969)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Interaktionen und soziale Beziehungen werden durch Kommunikation konstituiert (Theorie des kommunikativen Handelns, Habermas 1981)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ICF: Kommunikation (Bereich 3) wird in die Interaktion von Sender (3.1) und Empfänger (3.2) eingebettet; Interaktion (Bereich 7) erfolgt durch (verbale und nonverbale) Kommunikation (z.B. d7101 Anerkennung in Beziehungen, d7103 Kritik in Beziehungen)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 gibt keine Kommunikation ohne Interaktion und keine Interaktion ohne Kommunikation. Daher ist eine Trennung beider Lebensbereiche nicht sinnvoll.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Interaktion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1			Person 2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Sachverhalt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F05DF330-5C9D-445E-AF7F-198717767108}"/>
              </a:ext>
            </a:extLst>
          </p:cNvPr>
          <p:cNvCxnSpPr/>
          <p:nvPr/>
        </p:nvCxnSpPr>
        <p:spPr>
          <a:xfrm>
            <a:off x="4464908" y="4926229"/>
            <a:ext cx="140867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F06F86-B4C4-4CD4-8AFD-A7EFFCBAB59C}"/>
              </a:ext>
            </a:extLst>
          </p:cNvPr>
          <p:cNvCxnSpPr/>
          <p:nvPr/>
        </p:nvCxnSpPr>
        <p:spPr>
          <a:xfrm>
            <a:off x="5115697" y="5321645"/>
            <a:ext cx="0" cy="378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0088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Rückfragen zur Systematik der Kategorien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Hierarchie bedeutender und weniger bedeutender Lebensbereiche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Lebensbereich 8: „Bedeutende Lebensbereiche“ („Major Life Areas“): Teilhabe an den Teilsystemen „Erziehung/ Bildung“, „Arbeit/ Beschäftigung“ sowie „Wirtschaft“ wird als „bedeutend“ ausgezeichnet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9. Lebensbereich umfasst weitere Bereiche gesellschaftlicher Teilhabe, die offensichtlich als weniger bedeutend („minor“?) eingeschätzt werden (auf der dritten Ebene: „Religion und Spiritualität“, „Menschenrechte“, „Politisches Leben“, „Erholung/ Freizeit“ etc.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Wie wird diese Trennung begründet? Die Vorstellung, dass materielle Existenzsicherung wichtiger sei als (religiöse, ethische, menschenrechtliche) „Werte“, wäre problematisch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(Primat der Wirtschaft über die Ethik?)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Trennung/ Hierarchie dieser Bereiche aufheben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9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Rückfragen zur Systematik der Kategorien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 Abbildung psychischer Beeinträchtigungen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 und kognitive Beeinträchtigungen sowie Sinnesbeeinträchtigungen werden teilweise sehr detailliert beschrieben. Die emotionale/ psychische Dimension kommt demgegenüber zu kurz.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 einer Faktorenanalyse über die 9 Lebensbereiche nach Form der Beeinträchtigung: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ISG / transfer Aktenanalyse 2017/2018, N = 1.796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Aspekte, die zu ergänzen wären, könnten sein: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Emotionen (Freude, Liebe, Ärger, Trauer) ausdrücken</a:t>
            </a:r>
          </a:p>
          <a:p>
            <a:pPr lvl="3">
              <a:spcBef>
                <a:spcPts val="4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Enttäuschungen ertragen, Krankheiten bewältigen (Frustrationstoleranz)</a:t>
            </a:r>
          </a:p>
          <a:p>
            <a:pPr lvl="3">
              <a:spcBef>
                <a:spcPts val="4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psychischen Belastungen umgehen (allenfalls allgemein in d240 „Stress aushalten“ adressiert)</a:t>
            </a:r>
          </a:p>
          <a:p>
            <a:pPr lvl="3">
              <a:spcBef>
                <a:spcPts val="4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Vertrauen bilden</a:t>
            </a:r>
          </a:p>
          <a:p>
            <a:pPr lvl="3">
              <a:spcBef>
                <a:spcPts val="4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Lebensziele planen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16D1588-941A-4D1E-B4E6-12B3CC1501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137" y="2438586"/>
            <a:ext cx="4659630" cy="188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3208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Verhältnis von Aktivitäten und Teilhabe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„Aktivität“ und „Teilhabe“ aus soziologischer Perspektive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ICF werden „Aktivität“ und „Teilhabe“ nicht eindeutig voneinander unterschieden.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Soziologisches Verständnis: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Handlungstheorien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beschreiben, wie Personen Ziele entwickeln und diese unter Einsatz ihrer verfügbaren Ressourcen und Nutzung gesellschaftlicher Handlungsmöglichkeiten zu erreichen versuchen</a:t>
            </a:r>
          </a:p>
          <a:p>
            <a:pPr lvl="3">
              <a:lnSpc>
                <a:spcPct val="110000"/>
              </a:lnSpc>
              <a:spcBef>
                <a:spcPts val="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Gesellschaftstheoretische Ansätze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beschreiben Organisationen/ gesellschaftliche Teilsysteme, die sich fortentwickeln, indem sie bestimmte Elemente einbeziehen und andere ausgrenzen (Inklusion und Exklusion nach der Systemtheorie von Niklas Luhmann)</a:t>
            </a:r>
          </a:p>
          <a:p>
            <a:pPr marL="285750" lvl="2" indent="-285750">
              <a:lnSpc>
                <a:spcPct val="11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à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Einbeziehung beider Perspektiven erforderlich: Handeln von Personen und Einbeziehung/ Ausgrenzung durch gesellschaftliche Teilsysteme</a:t>
            </a: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buClrTx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2" indent="0">
              <a:buNone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209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9763"/>
            <a:ext cx="9010650" cy="35969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Verhältnis von Aktivitäten und Teilhabe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quarter" idx="14"/>
          </p:nvPr>
        </p:nvSpPr>
        <p:spPr>
          <a:xfrm>
            <a:off x="527019" y="1096502"/>
            <a:ext cx="9176009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Exkurs: Dimensionen der Lebenslage und Schwellen der Inklusion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„Lebenslage“: Gesamtheit der sozialen Zusammenhänge, in denen Personen ihre materiellen und immateriellen Möglichkeiten nutzen (der Handlungsspielraum, den Personen in unterschiedlichen Lebensbereichen haben, um Aktivitäten auszuüben;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Weisser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1956)</a:t>
            </a:r>
          </a:p>
          <a:p>
            <a:pPr marL="174625" lvl="2" indent="0">
              <a:buNone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1DA3734-926C-49D4-BF5B-BE10FE0E0E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043" y="2497980"/>
            <a:ext cx="6458465" cy="335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6206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itial 2 Master">
  <a:themeElements>
    <a:clrScheme name="ISG Corporate Color">
      <a:dk1>
        <a:sysClr val="windowText" lastClr="000000"/>
      </a:dk1>
      <a:lt1>
        <a:sysClr val="window" lastClr="FFFFFF"/>
      </a:lt1>
      <a:dk2>
        <a:srgbClr val="084567"/>
      </a:dk2>
      <a:lt2>
        <a:srgbClr val="E8EEF3"/>
      </a:lt2>
      <a:accent1>
        <a:srgbClr val="38779A"/>
      </a:accent1>
      <a:accent2>
        <a:srgbClr val="1C719D"/>
      </a:accent2>
      <a:accent3>
        <a:srgbClr val="7F8FA9"/>
      </a:accent3>
      <a:accent4>
        <a:srgbClr val="0F4C6D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e stadt Office-Fonts">
      <a:majorFont>
        <a:latin typeface="Open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 Master ">
  <a:themeElements>
    <a:clrScheme name="ISG Corporate Color">
      <a:dk1>
        <a:sysClr val="windowText" lastClr="000000"/>
      </a:dk1>
      <a:lt1>
        <a:sysClr val="window" lastClr="FFFFFF"/>
      </a:lt1>
      <a:dk2>
        <a:srgbClr val="084567"/>
      </a:dk2>
      <a:lt2>
        <a:srgbClr val="E8EEF3"/>
      </a:lt2>
      <a:accent1>
        <a:srgbClr val="38779A"/>
      </a:accent1>
      <a:accent2>
        <a:srgbClr val="1C719D"/>
      </a:accent2>
      <a:accent3>
        <a:srgbClr val="7F8FA9"/>
      </a:accent3>
      <a:accent4>
        <a:srgbClr val="0F4C6D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SG Office">
      <a:majorFont>
        <a:latin typeface="Open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mmit-01" id="{839AE325-EC27-41C2-BB25-10380FDE0E63}" vid="{E1FF81CA-314F-4FFD-8BAF-9534A298B5B6}"/>
    </a:ext>
  </a:extLst>
</a:theme>
</file>

<file path=ppt/theme/theme3.xml><?xml version="1.0" encoding="utf-8"?>
<a:theme xmlns:a="http://schemas.openxmlformats.org/drawingml/2006/main" name="Chart Master">
  <a:themeElements>
    <a:clrScheme name="ISG Corporate Color">
      <a:dk1>
        <a:sysClr val="windowText" lastClr="000000"/>
      </a:dk1>
      <a:lt1>
        <a:sysClr val="window" lastClr="FFFFFF"/>
      </a:lt1>
      <a:dk2>
        <a:srgbClr val="084567"/>
      </a:dk2>
      <a:lt2>
        <a:srgbClr val="E8EEF3"/>
      </a:lt2>
      <a:accent1>
        <a:srgbClr val="38779A"/>
      </a:accent1>
      <a:accent2>
        <a:srgbClr val="1C719D"/>
      </a:accent2>
      <a:accent3>
        <a:srgbClr val="7F8FA9"/>
      </a:accent3>
      <a:accent4>
        <a:srgbClr val="0F4C6D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e stadt Office-Fonts">
      <a:majorFont>
        <a:latin typeface="Open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mmit-01" id="{839AE325-EC27-41C2-BB25-10380FDE0E63}" vid="{E1FF81CA-314F-4FFD-8BAF-9534A298B5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G Corporate Color">
    <a:dk1>
      <a:sysClr val="windowText" lastClr="000000"/>
    </a:dk1>
    <a:lt1>
      <a:sysClr val="window" lastClr="FFFFFF"/>
    </a:lt1>
    <a:dk2>
      <a:srgbClr val="084567"/>
    </a:dk2>
    <a:lt2>
      <a:srgbClr val="E8EEF3"/>
    </a:lt2>
    <a:accent1>
      <a:srgbClr val="38779A"/>
    </a:accent1>
    <a:accent2>
      <a:srgbClr val="1C719D"/>
    </a:accent2>
    <a:accent3>
      <a:srgbClr val="7F8FA9"/>
    </a:accent3>
    <a:accent4>
      <a:srgbClr val="0F4C6D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1282</Words>
  <Application>Microsoft Office PowerPoint</Application>
  <PresentationFormat>A4-Papier (210x297 mm)</PresentationFormat>
  <Paragraphs>126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8" baseType="lpstr">
      <vt:lpstr>Arial</vt:lpstr>
      <vt:lpstr>Wingdings</vt:lpstr>
      <vt:lpstr>Open Sans Semibold</vt:lpstr>
      <vt:lpstr>Calibri</vt:lpstr>
      <vt:lpstr>Roboto Light</vt:lpstr>
      <vt:lpstr>Open Sans</vt:lpstr>
      <vt:lpstr>OpenSans-Semibold</vt:lpstr>
      <vt:lpstr>Times New Roman</vt:lpstr>
      <vt:lpstr>Open Sans Light</vt:lpstr>
      <vt:lpstr>Roboto Black</vt:lpstr>
      <vt:lpstr>OpenSans-Light</vt:lpstr>
      <vt:lpstr>Initial 2 Master</vt:lpstr>
      <vt:lpstr>Basic Slide Master </vt:lpstr>
      <vt:lpstr>Chart Master</vt:lpstr>
      <vt:lpstr>Gibt es neun Lebensbereiche? Kritische Rückfragen an die ICF-Komponente „Aktivitäten und Teilhabe“ aus soziologischer Sicht  Vortrag auf der ICF-Anwenderkonferenz am 8.3.2019 in Stendal   Dr. Dietrich Engels  ISG Institut für Sozialforschung und Gesellschaftspolitik GmbH Weinsbergstraße 190, 50825 Köln</vt:lpstr>
      <vt:lpstr>Gliederung</vt:lpstr>
      <vt:lpstr>1. Fragestellung</vt:lpstr>
      <vt:lpstr>2. Rückfragen zur Systematik der Kategorien</vt:lpstr>
      <vt:lpstr>2. Rückfragen zur Systematik der Kategorien</vt:lpstr>
      <vt:lpstr>2. Rückfragen zur Systematik der Kategorien</vt:lpstr>
      <vt:lpstr>2. Rückfragen zur Systematik der Kategorien</vt:lpstr>
      <vt:lpstr>3. Verhältnis von Aktivitäten und Teilhabe</vt:lpstr>
      <vt:lpstr>3. Verhältnis von Aktivitäten und Teilhabe</vt:lpstr>
      <vt:lpstr>3. Verhältnis von Aktivitäten und Teilhabe</vt:lpstr>
      <vt:lpstr>3. Verhältnis von Aktivitäten und Teilhabe</vt:lpstr>
      <vt:lpstr>3. Verhältnis von Aktivitäten und Teilhabe</vt:lpstr>
      <vt:lpstr>4. Fazit</vt:lpstr>
      <vt:lpstr>Vielen Dank fÜr Ihre Aufmerksamkeit!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ISG-PowerPoint-Template</dc:title>
  <dc:creator>ISG</dc:creator>
  <cp:lastModifiedBy>SchmO</cp:lastModifiedBy>
  <cp:revision>763</cp:revision>
  <cp:lastPrinted>2015-10-27T08:45:27Z</cp:lastPrinted>
  <dcterms:created xsi:type="dcterms:W3CDTF">2014-10-25T17:49:30Z</dcterms:created>
  <dcterms:modified xsi:type="dcterms:W3CDTF">2019-03-08T15:08:02Z</dcterms:modified>
</cp:coreProperties>
</file>